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37" r:id="rId3"/>
    <p:sldId id="338"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53" y="1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A0C2A-770B-44BA-9F79-B64B7F786A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9AB5CC9-BCA9-423A-87E3-9E126E41B6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A8852CD-8946-49EE-9A4C-062E690B226B}"/>
              </a:ext>
            </a:extLst>
          </p:cNvPr>
          <p:cNvSpPr>
            <a:spLocks noGrp="1"/>
          </p:cNvSpPr>
          <p:nvPr>
            <p:ph type="dt" sz="half" idx="10"/>
          </p:nvPr>
        </p:nvSpPr>
        <p:spPr/>
        <p:txBody>
          <a:bodyPr/>
          <a:lstStyle/>
          <a:p>
            <a:fld id="{E92E7A1F-BCE0-4B35-9510-EB1431A65D2D}" type="datetimeFigureOut">
              <a:rPr lang="en-US" smtClean="0"/>
              <a:t>3/20/2021</a:t>
            </a:fld>
            <a:endParaRPr lang="en-US"/>
          </a:p>
        </p:txBody>
      </p:sp>
      <p:sp>
        <p:nvSpPr>
          <p:cNvPr id="5" name="Footer Placeholder 4">
            <a:extLst>
              <a:ext uri="{FF2B5EF4-FFF2-40B4-BE49-F238E27FC236}">
                <a16:creationId xmlns:a16="http://schemas.microsoft.com/office/drawing/2014/main" id="{FC4A3B74-6A5F-48D3-BC5C-91CC876E76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65B288-9562-447E-8CF1-CD54E7E3E411}"/>
              </a:ext>
            </a:extLst>
          </p:cNvPr>
          <p:cNvSpPr>
            <a:spLocks noGrp="1"/>
          </p:cNvSpPr>
          <p:nvPr>
            <p:ph type="sldNum" sz="quarter" idx="12"/>
          </p:nvPr>
        </p:nvSpPr>
        <p:spPr/>
        <p:txBody>
          <a:bodyPr/>
          <a:lstStyle/>
          <a:p>
            <a:fld id="{DC7B1C39-CDC0-4B9C-A67C-2C8ABB9C9B2B}" type="slidenum">
              <a:rPr lang="en-US" smtClean="0"/>
              <a:t>‹#›</a:t>
            </a:fld>
            <a:endParaRPr lang="en-US"/>
          </a:p>
        </p:txBody>
      </p:sp>
    </p:spTree>
    <p:extLst>
      <p:ext uri="{BB962C8B-B14F-4D97-AF65-F5344CB8AC3E}">
        <p14:creationId xmlns:p14="http://schemas.microsoft.com/office/powerpoint/2010/main" val="3127024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FB96B-3AF0-4ACC-94A0-67C9D253EA1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3919B0-6142-4EC8-89D8-CE8F67D6A7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4B2F80-73E6-4CBF-B1F7-4C0D8E90C6AA}"/>
              </a:ext>
            </a:extLst>
          </p:cNvPr>
          <p:cNvSpPr>
            <a:spLocks noGrp="1"/>
          </p:cNvSpPr>
          <p:nvPr>
            <p:ph type="dt" sz="half" idx="10"/>
          </p:nvPr>
        </p:nvSpPr>
        <p:spPr/>
        <p:txBody>
          <a:bodyPr/>
          <a:lstStyle/>
          <a:p>
            <a:fld id="{E92E7A1F-BCE0-4B35-9510-EB1431A65D2D}" type="datetimeFigureOut">
              <a:rPr lang="en-US" smtClean="0"/>
              <a:t>3/20/2021</a:t>
            </a:fld>
            <a:endParaRPr lang="en-US"/>
          </a:p>
        </p:txBody>
      </p:sp>
      <p:sp>
        <p:nvSpPr>
          <p:cNvPr id="5" name="Footer Placeholder 4">
            <a:extLst>
              <a:ext uri="{FF2B5EF4-FFF2-40B4-BE49-F238E27FC236}">
                <a16:creationId xmlns:a16="http://schemas.microsoft.com/office/drawing/2014/main" id="{160FBB59-F358-4017-A4D6-4FD29F6A83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F28A71-0B3B-435D-9D68-F2D517E802E0}"/>
              </a:ext>
            </a:extLst>
          </p:cNvPr>
          <p:cNvSpPr>
            <a:spLocks noGrp="1"/>
          </p:cNvSpPr>
          <p:nvPr>
            <p:ph type="sldNum" sz="quarter" idx="12"/>
          </p:nvPr>
        </p:nvSpPr>
        <p:spPr/>
        <p:txBody>
          <a:bodyPr/>
          <a:lstStyle/>
          <a:p>
            <a:fld id="{DC7B1C39-CDC0-4B9C-A67C-2C8ABB9C9B2B}" type="slidenum">
              <a:rPr lang="en-US" smtClean="0"/>
              <a:t>‹#›</a:t>
            </a:fld>
            <a:endParaRPr lang="en-US"/>
          </a:p>
        </p:txBody>
      </p:sp>
    </p:spTree>
    <p:extLst>
      <p:ext uri="{BB962C8B-B14F-4D97-AF65-F5344CB8AC3E}">
        <p14:creationId xmlns:p14="http://schemas.microsoft.com/office/powerpoint/2010/main" val="1890212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41BDC2-81D9-41C3-AE36-6C6ECAA6924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96CFFD-8CEF-4F0D-B723-49319D46BC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34135F-53B0-45BF-B5CA-A24BEE6D06B4}"/>
              </a:ext>
            </a:extLst>
          </p:cNvPr>
          <p:cNvSpPr>
            <a:spLocks noGrp="1"/>
          </p:cNvSpPr>
          <p:nvPr>
            <p:ph type="dt" sz="half" idx="10"/>
          </p:nvPr>
        </p:nvSpPr>
        <p:spPr/>
        <p:txBody>
          <a:bodyPr/>
          <a:lstStyle/>
          <a:p>
            <a:fld id="{E92E7A1F-BCE0-4B35-9510-EB1431A65D2D}" type="datetimeFigureOut">
              <a:rPr lang="en-US" smtClean="0"/>
              <a:t>3/20/2021</a:t>
            </a:fld>
            <a:endParaRPr lang="en-US"/>
          </a:p>
        </p:txBody>
      </p:sp>
      <p:sp>
        <p:nvSpPr>
          <p:cNvPr id="5" name="Footer Placeholder 4">
            <a:extLst>
              <a:ext uri="{FF2B5EF4-FFF2-40B4-BE49-F238E27FC236}">
                <a16:creationId xmlns:a16="http://schemas.microsoft.com/office/drawing/2014/main" id="{5E5EB2A5-79DC-4FF1-BB62-482609AC39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8CE641-39B3-4EAA-ADCF-3F1CA2B120E3}"/>
              </a:ext>
            </a:extLst>
          </p:cNvPr>
          <p:cNvSpPr>
            <a:spLocks noGrp="1"/>
          </p:cNvSpPr>
          <p:nvPr>
            <p:ph type="sldNum" sz="quarter" idx="12"/>
          </p:nvPr>
        </p:nvSpPr>
        <p:spPr/>
        <p:txBody>
          <a:bodyPr/>
          <a:lstStyle/>
          <a:p>
            <a:fld id="{DC7B1C39-CDC0-4B9C-A67C-2C8ABB9C9B2B}" type="slidenum">
              <a:rPr lang="en-US" smtClean="0"/>
              <a:t>‹#›</a:t>
            </a:fld>
            <a:endParaRPr lang="en-US"/>
          </a:p>
        </p:txBody>
      </p:sp>
    </p:spTree>
    <p:extLst>
      <p:ext uri="{BB962C8B-B14F-4D97-AF65-F5344CB8AC3E}">
        <p14:creationId xmlns:p14="http://schemas.microsoft.com/office/powerpoint/2010/main" val="187696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E995C-6159-453F-B53C-0D06EE63CB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1E139D-B17A-4079-A355-6F5EB271CA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84A30F-FF1E-4598-B166-DA3177ACF557}"/>
              </a:ext>
            </a:extLst>
          </p:cNvPr>
          <p:cNvSpPr>
            <a:spLocks noGrp="1"/>
          </p:cNvSpPr>
          <p:nvPr>
            <p:ph type="dt" sz="half" idx="10"/>
          </p:nvPr>
        </p:nvSpPr>
        <p:spPr/>
        <p:txBody>
          <a:bodyPr/>
          <a:lstStyle/>
          <a:p>
            <a:fld id="{E92E7A1F-BCE0-4B35-9510-EB1431A65D2D}" type="datetimeFigureOut">
              <a:rPr lang="en-US" smtClean="0"/>
              <a:t>3/20/2021</a:t>
            </a:fld>
            <a:endParaRPr lang="en-US"/>
          </a:p>
        </p:txBody>
      </p:sp>
      <p:sp>
        <p:nvSpPr>
          <p:cNvPr id="5" name="Footer Placeholder 4">
            <a:extLst>
              <a:ext uri="{FF2B5EF4-FFF2-40B4-BE49-F238E27FC236}">
                <a16:creationId xmlns:a16="http://schemas.microsoft.com/office/drawing/2014/main" id="{A293D42A-635B-4836-9D81-81E6EEBE46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E15373-BAC7-45D8-A612-47E2BF489D8B}"/>
              </a:ext>
            </a:extLst>
          </p:cNvPr>
          <p:cNvSpPr>
            <a:spLocks noGrp="1"/>
          </p:cNvSpPr>
          <p:nvPr>
            <p:ph type="sldNum" sz="quarter" idx="12"/>
          </p:nvPr>
        </p:nvSpPr>
        <p:spPr/>
        <p:txBody>
          <a:bodyPr/>
          <a:lstStyle/>
          <a:p>
            <a:fld id="{DC7B1C39-CDC0-4B9C-A67C-2C8ABB9C9B2B}" type="slidenum">
              <a:rPr lang="en-US" smtClean="0"/>
              <a:t>‹#›</a:t>
            </a:fld>
            <a:endParaRPr lang="en-US"/>
          </a:p>
        </p:txBody>
      </p:sp>
    </p:spTree>
    <p:extLst>
      <p:ext uri="{BB962C8B-B14F-4D97-AF65-F5344CB8AC3E}">
        <p14:creationId xmlns:p14="http://schemas.microsoft.com/office/powerpoint/2010/main" val="319849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3BF8C-7715-4DC9-BD28-BEFBCEB0AD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D9D230B-4D85-42EB-A81B-2AD9BA299E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328FC5-2EB9-4E2A-B9C7-58D29CCBFFA5}"/>
              </a:ext>
            </a:extLst>
          </p:cNvPr>
          <p:cNvSpPr>
            <a:spLocks noGrp="1"/>
          </p:cNvSpPr>
          <p:nvPr>
            <p:ph type="dt" sz="half" idx="10"/>
          </p:nvPr>
        </p:nvSpPr>
        <p:spPr/>
        <p:txBody>
          <a:bodyPr/>
          <a:lstStyle/>
          <a:p>
            <a:fld id="{E92E7A1F-BCE0-4B35-9510-EB1431A65D2D}" type="datetimeFigureOut">
              <a:rPr lang="en-US" smtClean="0"/>
              <a:t>3/20/2021</a:t>
            </a:fld>
            <a:endParaRPr lang="en-US"/>
          </a:p>
        </p:txBody>
      </p:sp>
      <p:sp>
        <p:nvSpPr>
          <p:cNvPr id="5" name="Footer Placeholder 4">
            <a:extLst>
              <a:ext uri="{FF2B5EF4-FFF2-40B4-BE49-F238E27FC236}">
                <a16:creationId xmlns:a16="http://schemas.microsoft.com/office/drawing/2014/main" id="{ADAFCE95-7BE4-4752-905E-7AE776DE23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509BF2-81A4-4869-8A5D-7068289D329B}"/>
              </a:ext>
            </a:extLst>
          </p:cNvPr>
          <p:cNvSpPr>
            <a:spLocks noGrp="1"/>
          </p:cNvSpPr>
          <p:nvPr>
            <p:ph type="sldNum" sz="quarter" idx="12"/>
          </p:nvPr>
        </p:nvSpPr>
        <p:spPr/>
        <p:txBody>
          <a:bodyPr/>
          <a:lstStyle/>
          <a:p>
            <a:fld id="{DC7B1C39-CDC0-4B9C-A67C-2C8ABB9C9B2B}" type="slidenum">
              <a:rPr lang="en-US" smtClean="0"/>
              <a:t>‹#›</a:t>
            </a:fld>
            <a:endParaRPr lang="en-US"/>
          </a:p>
        </p:txBody>
      </p:sp>
    </p:spTree>
    <p:extLst>
      <p:ext uri="{BB962C8B-B14F-4D97-AF65-F5344CB8AC3E}">
        <p14:creationId xmlns:p14="http://schemas.microsoft.com/office/powerpoint/2010/main" val="3431870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9DD57-5F0E-458A-A79B-3C2B57B76D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1C48A9-31C7-42DF-A377-9DC27ECE43E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389363-2089-453A-B17B-03D1AD3D5BA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4A8532-FF84-4354-9EF5-058FBDFD2604}"/>
              </a:ext>
            </a:extLst>
          </p:cNvPr>
          <p:cNvSpPr>
            <a:spLocks noGrp="1"/>
          </p:cNvSpPr>
          <p:nvPr>
            <p:ph type="dt" sz="half" idx="10"/>
          </p:nvPr>
        </p:nvSpPr>
        <p:spPr/>
        <p:txBody>
          <a:bodyPr/>
          <a:lstStyle/>
          <a:p>
            <a:fld id="{E92E7A1F-BCE0-4B35-9510-EB1431A65D2D}" type="datetimeFigureOut">
              <a:rPr lang="en-US" smtClean="0"/>
              <a:t>3/20/2021</a:t>
            </a:fld>
            <a:endParaRPr lang="en-US"/>
          </a:p>
        </p:txBody>
      </p:sp>
      <p:sp>
        <p:nvSpPr>
          <p:cNvPr id="6" name="Footer Placeholder 5">
            <a:extLst>
              <a:ext uri="{FF2B5EF4-FFF2-40B4-BE49-F238E27FC236}">
                <a16:creationId xmlns:a16="http://schemas.microsoft.com/office/drawing/2014/main" id="{C76F3CAB-7D78-4D02-87A4-E27C8D7074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1F354A-04BE-4873-940E-9F6C0F4B65EA}"/>
              </a:ext>
            </a:extLst>
          </p:cNvPr>
          <p:cNvSpPr>
            <a:spLocks noGrp="1"/>
          </p:cNvSpPr>
          <p:nvPr>
            <p:ph type="sldNum" sz="quarter" idx="12"/>
          </p:nvPr>
        </p:nvSpPr>
        <p:spPr/>
        <p:txBody>
          <a:bodyPr/>
          <a:lstStyle/>
          <a:p>
            <a:fld id="{DC7B1C39-CDC0-4B9C-A67C-2C8ABB9C9B2B}" type="slidenum">
              <a:rPr lang="en-US" smtClean="0"/>
              <a:t>‹#›</a:t>
            </a:fld>
            <a:endParaRPr lang="en-US"/>
          </a:p>
        </p:txBody>
      </p:sp>
    </p:spTree>
    <p:extLst>
      <p:ext uri="{BB962C8B-B14F-4D97-AF65-F5344CB8AC3E}">
        <p14:creationId xmlns:p14="http://schemas.microsoft.com/office/powerpoint/2010/main" val="1580280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90AB3-23C4-4865-98A3-086A6D226E7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A5B8F8C-90C5-4EF2-8078-C6BA7C8DDD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F920BA-ADEB-4AB0-92C9-5813A37E98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A40EA67-7BF2-4E83-95C5-09B04090CB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9DEDFC9-84F4-43B8-B276-D91AFD45A0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BC11A0-7CF9-42C3-8A6D-83561381F9E7}"/>
              </a:ext>
            </a:extLst>
          </p:cNvPr>
          <p:cNvSpPr>
            <a:spLocks noGrp="1"/>
          </p:cNvSpPr>
          <p:nvPr>
            <p:ph type="dt" sz="half" idx="10"/>
          </p:nvPr>
        </p:nvSpPr>
        <p:spPr/>
        <p:txBody>
          <a:bodyPr/>
          <a:lstStyle/>
          <a:p>
            <a:fld id="{E92E7A1F-BCE0-4B35-9510-EB1431A65D2D}" type="datetimeFigureOut">
              <a:rPr lang="en-US" smtClean="0"/>
              <a:t>3/20/2021</a:t>
            </a:fld>
            <a:endParaRPr lang="en-US"/>
          </a:p>
        </p:txBody>
      </p:sp>
      <p:sp>
        <p:nvSpPr>
          <p:cNvPr id="8" name="Footer Placeholder 7">
            <a:extLst>
              <a:ext uri="{FF2B5EF4-FFF2-40B4-BE49-F238E27FC236}">
                <a16:creationId xmlns:a16="http://schemas.microsoft.com/office/drawing/2014/main" id="{3872D92C-8412-4796-B4DE-7C1862611A5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324D2E6-2937-4601-997F-E9E245476BEA}"/>
              </a:ext>
            </a:extLst>
          </p:cNvPr>
          <p:cNvSpPr>
            <a:spLocks noGrp="1"/>
          </p:cNvSpPr>
          <p:nvPr>
            <p:ph type="sldNum" sz="quarter" idx="12"/>
          </p:nvPr>
        </p:nvSpPr>
        <p:spPr/>
        <p:txBody>
          <a:bodyPr/>
          <a:lstStyle/>
          <a:p>
            <a:fld id="{DC7B1C39-CDC0-4B9C-A67C-2C8ABB9C9B2B}" type="slidenum">
              <a:rPr lang="en-US" smtClean="0"/>
              <a:t>‹#›</a:t>
            </a:fld>
            <a:endParaRPr lang="en-US"/>
          </a:p>
        </p:txBody>
      </p:sp>
    </p:spTree>
    <p:extLst>
      <p:ext uri="{BB962C8B-B14F-4D97-AF65-F5344CB8AC3E}">
        <p14:creationId xmlns:p14="http://schemas.microsoft.com/office/powerpoint/2010/main" val="3776159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D6AC4-7610-4A6B-BD2B-ACD1DB2060C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94B6C0-F8B2-4CA8-AFC5-5DD65C4682F9}"/>
              </a:ext>
            </a:extLst>
          </p:cNvPr>
          <p:cNvSpPr>
            <a:spLocks noGrp="1"/>
          </p:cNvSpPr>
          <p:nvPr>
            <p:ph type="dt" sz="half" idx="10"/>
          </p:nvPr>
        </p:nvSpPr>
        <p:spPr/>
        <p:txBody>
          <a:bodyPr/>
          <a:lstStyle/>
          <a:p>
            <a:fld id="{E92E7A1F-BCE0-4B35-9510-EB1431A65D2D}" type="datetimeFigureOut">
              <a:rPr lang="en-US" smtClean="0"/>
              <a:t>3/20/2021</a:t>
            </a:fld>
            <a:endParaRPr lang="en-US"/>
          </a:p>
        </p:txBody>
      </p:sp>
      <p:sp>
        <p:nvSpPr>
          <p:cNvPr id="4" name="Footer Placeholder 3">
            <a:extLst>
              <a:ext uri="{FF2B5EF4-FFF2-40B4-BE49-F238E27FC236}">
                <a16:creationId xmlns:a16="http://schemas.microsoft.com/office/drawing/2014/main" id="{1FF007D2-4C5B-4260-A174-5F7F85EF98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66C599-6F35-47D6-A1D7-3B0D9877FDFE}"/>
              </a:ext>
            </a:extLst>
          </p:cNvPr>
          <p:cNvSpPr>
            <a:spLocks noGrp="1"/>
          </p:cNvSpPr>
          <p:nvPr>
            <p:ph type="sldNum" sz="quarter" idx="12"/>
          </p:nvPr>
        </p:nvSpPr>
        <p:spPr/>
        <p:txBody>
          <a:bodyPr/>
          <a:lstStyle/>
          <a:p>
            <a:fld id="{DC7B1C39-CDC0-4B9C-A67C-2C8ABB9C9B2B}" type="slidenum">
              <a:rPr lang="en-US" smtClean="0"/>
              <a:t>‹#›</a:t>
            </a:fld>
            <a:endParaRPr lang="en-US"/>
          </a:p>
        </p:txBody>
      </p:sp>
    </p:spTree>
    <p:extLst>
      <p:ext uri="{BB962C8B-B14F-4D97-AF65-F5344CB8AC3E}">
        <p14:creationId xmlns:p14="http://schemas.microsoft.com/office/powerpoint/2010/main" val="1650040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2ACBE6-5123-47DA-A96E-8B5738BDA921}"/>
              </a:ext>
            </a:extLst>
          </p:cNvPr>
          <p:cNvSpPr>
            <a:spLocks noGrp="1"/>
          </p:cNvSpPr>
          <p:nvPr>
            <p:ph type="dt" sz="half" idx="10"/>
          </p:nvPr>
        </p:nvSpPr>
        <p:spPr/>
        <p:txBody>
          <a:bodyPr/>
          <a:lstStyle/>
          <a:p>
            <a:fld id="{E92E7A1F-BCE0-4B35-9510-EB1431A65D2D}" type="datetimeFigureOut">
              <a:rPr lang="en-US" smtClean="0"/>
              <a:t>3/20/2021</a:t>
            </a:fld>
            <a:endParaRPr lang="en-US"/>
          </a:p>
        </p:txBody>
      </p:sp>
      <p:sp>
        <p:nvSpPr>
          <p:cNvPr id="3" name="Footer Placeholder 2">
            <a:extLst>
              <a:ext uri="{FF2B5EF4-FFF2-40B4-BE49-F238E27FC236}">
                <a16:creationId xmlns:a16="http://schemas.microsoft.com/office/drawing/2014/main" id="{513C5AB7-5134-4285-896A-DE941A396B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7AEEBB-DC9B-4C1E-98BF-E7861C89ED00}"/>
              </a:ext>
            </a:extLst>
          </p:cNvPr>
          <p:cNvSpPr>
            <a:spLocks noGrp="1"/>
          </p:cNvSpPr>
          <p:nvPr>
            <p:ph type="sldNum" sz="quarter" idx="12"/>
          </p:nvPr>
        </p:nvSpPr>
        <p:spPr/>
        <p:txBody>
          <a:bodyPr/>
          <a:lstStyle/>
          <a:p>
            <a:fld id="{DC7B1C39-CDC0-4B9C-A67C-2C8ABB9C9B2B}" type="slidenum">
              <a:rPr lang="en-US" smtClean="0"/>
              <a:t>‹#›</a:t>
            </a:fld>
            <a:endParaRPr lang="en-US"/>
          </a:p>
        </p:txBody>
      </p:sp>
    </p:spTree>
    <p:extLst>
      <p:ext uri="{BB962C8B-B14F-4D97-AF65-F5344CB8AC3E}">
        <p14:creationId xmlns:p14="http://schemas.microsoft.com/office/powerpoint/2010/main" val="796309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5B05C-1653-42F2-8F99-605027493C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7C918D1-C894-456C-B92C-DFD15827B9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46CC56B-5E20-49CA-90DB-D70C703538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53DFCA-F30D-41E9-9C66-D1A7A791E28A}"/>
              </a:ext>
            </a:extLst>
          </p:cNvPr>
          <p:cNvSpPr>
            <a:spLocks noGrp="1"/>
          </p:cNvSpPr>
          <p:nvPr>
            <p:ph type="dt" sz="half" idx="10"/>
          </p:nvPr>
        </p:nvSpPr>
        <p:spPr/>
        <p:txBody>
          <a:bodyPr/>
          <a:lstStyle/>
          <a:p>
            <a:fld id="{E92E7A1F-BCE0-4B35-9510-EB1431A65D2D}" type="datetimeFigureOut">
              <a:rPr lang="en-US" smtClean="0"/>
              <a:t>3/20/2021</a:t>
            </a:fld>
            <a:endParaRPr lang="en-US"/>
          </a:p>
        </p:txBody>
      </p:sp>
      <p:sp>
        <p:nvSpPr>
          <p:cNvPr id="6" name="Footer Placeholder 5">
            <a:extLst>
              <a:ext uri="{FF2B5EF4-FFF2-40B4-BE49-F238E27FC236}">
                <a16:creationId xmlns:a16="http://schemas.microsoft.com/office/drawing/2014/main" id="{0D7203EB-11F3-4AF5-86E6-B04B91627E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21C94C-DC8E-43E3-B91C-5D9B6508CDBB}"/>
              </a:ext>
            </a:extLst>
          </p:cNvPr>
          <p:cNvSpPr>
            <a:spLocks noGrp="1"/>
          </p:cNvSpPr>
          <p:nvPr>
            <p:ph type="sldNum" sz="quarter" idx="12"/>
          </p:nvPr>
        </p:nvSpPr>
        <p:spPr/>
        <p:txBody>
          <a:bodyPr/>
          <a:lstStyle/>
          <a:p>
            <a:fld id="{DC7B1C39-CDC0-4B9C-A67C-2C8ABB9C9B2B}" type="slidenum">
              <a:rPr lang="en-US" smtClean="0"/>
              <a:t>‹#›</a:t>
            </a:fld>
            <a:endParaRPr lang="en-US"/>
          </a:p>
        </p:txBody>
      </p:sp>
    </p:spTree>
    <p:extLst>
      <p:ext uri="{BB962C8B-B14F-4D97-AF65-F5344CB8AC3E}">
        <p14:creationId xmlns:p14="http://schemas.microsoft.com/office/powerpoint/2010/main" val="3254071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5C234-EC6D-4EFF-93D9-9666B9EA63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CB72827-A235-447B-AC96-7ED0921577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55CAEFB-2C66-44E1-B249-F3583A9A7F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9371D9-94B2-4835-A4D5-6D34C1FE5268}"/>
              </a:ext>
            </a:extLst>
          </p:cNvPr>
          <p:cNvSpPr>
            <a:spLocks noGrp="1"/>
          </p:cNvSpPr>
          <p:nvPr>
            <p:ph type="dt" sz="half" idx="10"/>
          </p:nvPr>
        </p:nvSpPr>
        <p:spPr/>
        <p:txBody>
          <a:bodyPr/>
          <a:lstStyle/>
          <a:p>
            <a:fld id="{E92E7A1F-BCE0-4B35-9510-EB1431A65D2D}" type="datetimeFigureOut">
              <a:rPr lang="en-US" smtClean="0"/>
              <a:t>3/20/2021</a:t>
            </a:fld>
            <a:endParaRPr lang="en-US"/>
          </a:p>
        </p:txBody>
      </p:sp>
      <p:sp>
        <p:nvSpPr>
          <p:cNvPr id="6" name="Footer Placeholder 5">
            <a:extLst>
              <a:ext uri="{FF2B5EF4-FFF2-40B4-BE49-F238E27FC236}">
                <a16:creationId xmlns:a16="http://schemas.microsoft.com/office/drawing/2014/main" id="{12A7D14F-7718-4716-95CD-BB6D258904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5107FF-2FF2-45CF-9137-D1B239C58700}"/>
              </a:ext>
            </a:extLst>
          </p:cNvPr>
          <p:cNvSpPr>
            <a:spLocks noGrp="1"/>
          </p:cNvSpPr>
          <p:nvPr>
            <p:ph type="sldNum" sz="quarter" idx="12"/>
          </p:nvPr>
        </p:nvSpPr>
        <p:spPr/>
        <p:txBody>
          <a:bodyPr/>
          <a:lstStyle/>
          <a:p>
            <a:fld id="{DC7B1C39-CDC0-4B9C-A67C-2C8ABB9C9B2B}" type="slidenum">
              <a:rPr lang="en-US" smtClean="0"/>
              <a:t>‹#›</a:t>
            </a:fld>
            <a:endParaRPr lang="en-US"/>
          </a:p>
        </p:txBody>
      </p:sp>
    </p:spTree>
    <p:extLst>
      <p:ext uri="{BB962C8B-B14F-4D97-AF65-F5344CB8AC3E}">
        <p14:creationId xmlns:p14="http://schemas.microsoft.com/office/powerpoint/2010/main" val="2745389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134B9A-8693-4872-B2E6-4001177F21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A47A0F-F2FD-42C6-A0E3-1DB7D542DE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EEEA6D-33D6-4F82-865E-0576A4AB85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2E7A1F-BCE0-4B35-9510-EB1431A65D2D}" type="datetimeFigureOut">
              <a:rPr lang="en-US" smtClean="0"/>
              <a:t>3/20/2021</a:t>
            </a:fld>
            <a:endParaRPr lang="en-US"/>
          </a:p>
        </p:txBody>
      </p:sp>
      <p:sp>
        <p:nvSpPr>
          <p:cNvPr id="5" name="Footer Placeholder 4">
            <a:extLst>
              <a:ext uri="{FF2B5EF4-FFF2-40B4-BE49-F238E27FC236}">
                <a16:creationId xmlns:a16="http://schemas.microsoft.com/office/drawing/2014/main" id="{999EB0D3-BA68-4A03-866C-D8863EDFAF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3B37ADA-F110-4EA1-ABA9-BE094E49A3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7B1C39-CDC0-4B9C-A67C-2C8ABB9C9B2B}" type="slidenum">
              <a:rPr lang="en-US" smtClean="0"/>
              <a:t>‹#›</a:t>
            </a:fld>
            <a:endParaRPr lang="en-US"/>
          </a:p>
        </p:txBody>
      </p:sp>
    </p:spTree>
    <p:extLst>
      <p:ext uri="{BB962C8B-B14F-4D97-AF65-F5344CB8AC3E}">
        <p14:creationId xmlns:p14="http://schemas.microsoft.com/office/powerpoint/2010/main" val="2163898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6EE6A886-390D-43DB-8532-9F0A7C4917C1}"/>
              </a:ext>
            </a:extLst>
          </p:cNvPr>
          <p:cNvSpPr>
            <a:spLocks noGrp="1"/>
          </p:cNvSpPr>
          <p:nvPr>
            <p:ph type="ctrTitle"/>
          </p:nvPr>
        </p:nvSpPr>
        <p:spPr>
          <a:xfrm>
            <a:off x="799817" y="2770632"/>
            <a:ext cx="4672584" cy="2101070"/>
          </a:xfrm>
        </p:spPr>
        <p:txBody>
          <a:bodyPr anchor="t">
            <a:normAutofit/>
          </a:bodyPr>
          <a:lstStyle/>
          <a:p>
            <a:pPr algn="l"/>
            <a:r>
              <a:rPr lang="en-US" sz="4400">
                <a:solidFill>
                  <a:srgbClr val="000000"/>
                </a:solidFill>
              </a:rPr>
              <a:t>WARGAME</a:t>
            </a:r>
          </a:p>
        </p:txBody>
      </p:sp>
      <p:sp>
        <p:nvSpPr>
          <p:cNvPr id="3" name="Subtitle 2">
            <a:extLst>
              <a:ext uri="{FF2B5EF4-FFF2-40B4-BE49-F238E27FC236}">
                <a16:creationId xmlns:a16="http://schemas.microsoft.com/office/drawing/2014/main" id="{6AD3558B-FD8A-4BDC-B162-2A9A80792D8C}"/>
              </a:ext>
            </a:extLst>
          </p:cNvPr>
          <p:cNvSpPr>
            <a:spLocks noGrp="1"/>
          </p:cNvSpPr>
          <p:nvPr>
            <p:ph type="subTitle" idx="1"/>
          </p:nvPr>
        </p:nvSpPr>
        <p:spPr>
          <a:xfrm>
            <a:off x="800122" y="1938528"/>
            <a:ext cx="4672280" cy="838831"/>
          </a:xfrm>
        </p:spPr>
        <p:txBody>
          <a:bodyPr anchor="b">
            <a:normAutofit/>
          </a:bodyPr>
          <a:lstStyle/>
          <a:p>
            <a:pPr algn="l"/>
            <a:r>
              <a:rPr lang="en-US" sz="1800">
                <a:solidFill>
                  <a:srgbClr val="000000"/>
                </a:solidFill>
              </a:rPr>
              <a:t>RULES</a:t>
            </a:r>
          </a:p>
        </p:txBody>
      </p:sp>
      <p:sp>
        <p:nvSpPr>
          <p:cNvPr id="14"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picture containing grass, outdoor, train, sky&#10;&#10;Description automatically generated">
            <a:extLst>
              <a:ext uri="{FF2B5EF4-FFF2-40B4-BE49-F238E27FC236}">
                <a16:creationId xmlns:a16="http://schemas.microsoft.com/office/drawing/2014/main" id="{91E8AE01-E5D1-4F32-8F84-274EC697EE1E}"/>
              </a:ext>
            </a:extLst>
          </p:cNvPr>
          <p:cNvPicPr>
            <a:picLocks noChangeAspect="1"/>
          </p:cNvPicPr>
          <p:nvPr/>
        </p:nvPicPr>
        <p:blipFill rotWithShape="1">
          <a:blip r:embed="rId3">
            <a:extLst>
              <a:ext uri="{28A0092B-C50C-407E-A947-70E740481C1C}">
                <a14:useLocalDpi xmlns:a14="http://schemas.microsoft.com/office/drawing/2010/main" val="0"/>
              </a:ext>
            </a:extLst>
          </a:blip>
          <a:srcRect l="21470" r="29650" b="1"/>
          <a:stretch/>
        </p:blipFill>
        <p:spPr>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Tree>
    <p:extLst>
      <p:ext uri="{BB962C8B-B14F-4D97-AF65-F5344CB8AC3E}">
        <p14:creationId xmlns:p14="http://schemas.microsoft.com/office/powerpoint/2010/main" val="3423675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5F7BEA23-0B16-4690-BA75-F19B21F7FF9B}"/>
              </a:ext>
            </a:extLst>
          </p:cNvPr>
          <p:cNvGraphicFramePr>
            <a:graphicFrameLocks noGrp="1"/>
          </p:cNvGraphicFramePr>
          <p:nvPr>
            <p:extLst>
              <p:ext uri="{D42A27DB-BD31-4B8C-83A1-F6EECF244321}">
                <p14:modId xmlns:p14="http://schemas.microsoft.com/office/powerpoint/2010/main" val="171141802"/>
              </p:ext>
            </p:extLst>
          </p:nvPr>
        </p:nvGraphicFramePr>
        <p:xfrm>
          <a:off x="8878" y="0"/>
          <a:ext cx="12192000" cy="6876413"/>
        </p:xfrm>
        <a:graphic>
          <a:graphicData uri="http://schemas.openxmlformats.org/drawingml/2006/table">
            <a:tbl>
              <a:tblPr firstRow="1" bandRow="1">
                <a:tableStyleId>{5C22544A-7EE6-4342-B048-85BDC9FD1C3A}</a:tableStyleId>
              </a:tblPr>
              <a:tblGrid>
                <a:gridCol w="4435402">
                  <a:extLst>
                    <a:ext uri="{9D8B030D-6E8A-4147-A177-3AD203B41FA5}">
                      <a16:colId xmlns:a16="http://schemas.microsoft.com/office/drawing/2014/main" val="2315631520"/>
                    </a:ext>
                  </a:extLst>
                </a:gridCol>
                <a:gridCol w="2978362">
                  <a:extLst>
                    <a:ext uri="{9D8B030D-6E8A-4147-A177-3AD203B41FA5}">
                      <a16:colId xmlns:a16="http://schemas.microsoft.com/office/drawing/2014/main" val="3946975324"/>
                    </a:ext>
                  </a:extLst>
                </a:gridCol>
                <a:gridCol w="2399831">
                  <a:extLst>
                    <a:ext uri="{9D8B030D-6E8A-4147-A177-3AD203B41FA5}">
                      <a16:colId xmlns:a16="http://schemas.microsoft.com/office/drawing/2014/main" val="678027544"/>
                    </a:ext>
                  </a:extLst>
                </a:gridCol>
                <a:gridCol w="2378405">
                  <a:extLst>
                    <a:ext uri="{9D8B030D-6E8A-4147-A177-3AD203B41FA5}">
                      <a16:colId xmlns:a16="http://schemas.microsoft.com/office/drawing/2014/main" val="1834154029"/>
                    </a:ext>
                  </a:extLst>
                </a:gridCol>
              </a:tblGrid>
              <a:tr h="337025">
                <a:tc gridSpan="4">
                  <a:txBody>
                    <a:bodyPr/>
                    <a:lstStyle/>
                    <a:p>
                      <a:pPr algn="ctr"/>
                      <a:r>
                        <a:rPr lang="en-US" sz="1600" dirty="0"/>
                        <a:t>Rules Quick guide</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786345596"/>
                  </a:ext>
                </a:extLst>
              </a:tr>
              <a:tr h="275748">
                <a:tc>
                  <a:txBody>
                    <a:bodyPr/>
                    <a:lstStyle/>
                    <a:p>
                      <a:pPr algn="ctr"/>
                      <a:r>
                        <a:rPr lang="en-US" sz="1200" b="1" dirty="0"/>
                        <a:t>ISR</a:t>
                      </a:r>
                    </a:p>
                  </a:txBody>
                  <a:tcPr/>
                </a:tc>
                <a:tc>
                  <a:txBody>
                    <a:bodyPr/>
                    <a:lstStyle/>
                    <a:p>
                      <a:pPr algn="ctr"/>
                      <a:r>
                        <a:rPr lang="en-US" sz="1200" b="1" dirty="0"/>
                        <a:t>Fires</a:t>
                      </a:r>
                    </a:p>
                  </a:txBody>
                  <a:tcPr/>
                </a:tc>
                <a:tc>
                  <a:txBody>
                    <a:bodyPr/>
                    <a:lstStyle/>
                    <a:p>
                      <a:pPr algn="ctr"/>
                      <a:r>
                        <a:rPr lang="en-US" sz="1200" b="1" dirty="0"/>
                        <a:t>Protection</a:t>
                      </a:r>
                    </a:p>
                  </a:txBody>
                  <a:tcPr/>
                </a:tc>
                <a:tc>
                  <a:txBody>
                    <a:bodyPr/>
                    <a:lstStyle/>
                    <a:p>
                      <a:pPr algn="ctr"/>
                      <a:r>
                        <a:rPr lang="en-US" sz="1200" b="1" dirty="0"/>
                        <a:t>Combat</a:t>
                      </a:r>
                    </a:p>
                  </a:txBody>
                  <a:tcPr/>
                </a:tc>
                <a:extLst>
                  <a:ext uri="{0D108BD9-81ED-4DB2-BD59-A6C34878D82A}">
                    <a16:rowId xmlns:a16="http://schemas.microsoft.com/office/drawing/2014/main" val="3923612963"/>
                  </a:ext>
                </a:extLst>
              </a:tr>
              <a:tr h="2160025">
                <a:tc rowSpan="3">
                  <a:txBody>
                    <a:bodyPr/>
                    <a:lstStyle/>
                    <a:p>
                      <a:r>
                        <a:rPr lang="en-US" sz="900" b="1" dirty="0"/>
                        <a:t>Satellite Sweep. </a:t>
                      </a:r>
                      <a:r>
                        <a:rPr lang="en-US" sz="900" dirty="0"/>
                        <a:t>Uses optics, radar and EW to detect enemy activity in 50x50km area. Sees only Company and above. Role 5 or above to reveal all enemy units in NAI.</a:t>
                      </a:r>
                    </a:p>
                    <a:p>
                      <a:endParaRPr lang="en-US" sz="800" dirty="0"/>
                    </a:p>
                    <a:p>
                      <a:r>
                        <a:rPr lang="en-US" sz="900" b="1" dirty="0"/>
                        <a:t>Cyber exploitation. </a:t>
                      </a:r>
                      <a:r>
                        <a:rPr lang="en-US" sz="900" dirty="0"/>
                        <a:t>Uses enemy soldiers use of social media </a:t>
                      </a:r>
                      <a:r>
                        <a:rPr lang="en-US" sz="900" dirty="0" err="1"/>
                        <a:t>etc</a:t>
                      </a:r>
                      <a:r>
                        <a:rPr lang="en-US" sz="900" dirty="0"/>
                        <a:t> to locate approximately position of battalions and above. Role 4 and above to reveal all battalions in 100x100km area. Place large marker. Role 6 to reveal DIV and </a:t>
                      </a:r>
                      <a:r>
                        <a:rPr lang="en-US" sz="900" dirty="0" err="1"/>
                        <a:t>Bde</a:t>
                      </a:r>
                      <a:r>
                        <a:rPr lang="en-US" sz="900" dirty="0"/>
                        <a:t> HQ’s</a:t>
                      </a:r>
                    </a:p>
                    <a:p>
                      <a:endParaRPr lang="en-US" sz="800" dirty="0"/>
                    </a:p>
                    <a:p>
                      <a:r>
                        <a:rPr lang="en-US" sz="900" b="1" dirty="0"/>
                        <a:t>Arial observation. </a:t>
                      </a:r>
                      <a:r>
                        <a:rPr lang="en-US" sz="900" dirty="0"/>
                        <a:t>Uses optics, EW and radar to detect battalions in a 50x50km area. Role 4 and above to reveal battalions. Place large marker.</a:t>
                      </a:r>
                    </a:p>
                    <a:p>
                      <a:endParaRPr lang="en-US" sz="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Recce units. </a:t>
                      </a:r>
                      <a:r>
                        <a:rPr lang="en-US" sz="900" dirty="0"/>
                        <a:t>units can observe adjacent HEX</a:t>
                      </a:r>
                    </a:p>
                    <a:p>
                      <a:r>
                        <a:rPr lang="en-US" sz="900" dirty="0"/>
                        <a:t>Units in adjacent HEX are always detected by all unit types</a:t>
                      </a:r>
                    </a:p>
                    <a:p>
                      <a:r>
                        <a:rPr lang="en-US" sz="900" dirty="0"/>
                        <a:t>Recce units can move out of contact with no penalty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Hidden OP’s. </a:t>
                      </a:r>
                      <a:r>
                        <a:rPr lang="en-US" sz="900" dirty="0"/>
                        <a:t>Each Recce platoon can deploy 1. OP. An OP observed adjacent HEX. It cannot move and cannot be found. It is automatically killed by fires in the HEX it occupies.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UAS. </a:t>
                      </a:r>
                      <a:r>
                        <a:rPr lang="en-US" sz="900" dirty="0"/>
                        <a:t>Can observe according to unit marker and card.</a:t>
                      </a:r>
                    </a:p>
                    <a:p>
                      <a:r>
                        <a:rPr lang="en-US" sz="900" dirty="0"/>
                        <a:t>Role a dice pr HEX</a:t>
                      </a:r>
                    </a:p>
                    <a:p>
                      <a:r>
                        <a:rPr lang="en-US" sz="900" b="0" dirty="0"/>
                        <a:t>Role 4 or above </a:t>
                      </a:r>
                      <a:r>
                        <a:rPr lang="en-US" sz="900" dirty="0"/>
                        <a:t>to detect units in the NAI/TAI.</a:t>
                      </a:r>
                    </a:p>
                    <a:p>
                      <a:r>
                        <a:rPr lang="en-US" sz="900" dirty="0"/>
                        <a:t>Role 6 to detect units among in- and exfil route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EW. </a:t>
                      </a:r>
                      <a:r>
                        <a:rPr lang="en-US" sz="900" dirty="0"/>
                        <a:t>Can observe units within its cone. </a:t>
                      </a:r>
                    </a:p>
                    <a:p>
                      <a:r>
                        <a:rPr lang="en-US" sz="900" dirty="0"/>
                        <a:t>Role 3 or above to detect HQ and fires units. </a:t>
                      </a:r>
                    </a:p>
                    <a:p>
                      <a:r>
                        <a:rPr lang="en-US" sz="900" dirty="0"/>
                        <a:t>Role 4 or above to detect companies</a:t>
                      </a:r>
                    </a:p>
                    <a:p>
                      <a:r>
                        <a:rPr lang="en-US" sz="900" dirty="0"/>
                        <a:t>Role 5 or above to detect platoons</a:t>
                      </a:r>
                    </a:p>
                    <a:p>
                      <a:r>
                        <a:rPr lang="en-US" sz="900" dirty="0"/>
                        <a:t>EW does not see unit type, but enemy activity.</a:t>
                      </a:r>
                    </a:p>
                    <a:p>
                      <a:r>
                        <a:rPr lang="en-US" sz="900" dirty="0"/>
                        <a:t>EW does not reveal it’s position when scanning.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Radar. </a:t>
                      </a:r>
                      <a:r>
                        <a:rPr lang="en-US" sz="900" dirty="0"/>
                        <a:t>Can locate any fires, Air or ground unit in its cone dependent on radar type. Role 3 or greater to observe. Does not see unit type, but enemy activity.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Radar reveals it’s position when scanning/active.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Radar is blocked by towns and </a:t>
                      </a:r>
                      <a:r>
                        <a:rPr lang="en-US" sz="900" dirty="0" err="1"/>
                        <a:t>forrest</a:t>
                      </a:r>
                      <a:r>
                        <a:rPr lang="en-US" sz="90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Unmanned Ground Sensors. </a:t>
                      </a:r>
                      <a:r>
                        <a:rPr lang="da-DK" sz="900" b="0" dirty="0"/>
                        <a:t>Any </a:t>
                      </a:r>
                      <a:r>
                        <a:rPr lang="da-DK" sz="900" b="0" dirty="0" err="1"/>
                        <a:t>company</a:t>
                      </a:r>
                      <a:r>
                        <a:rPr lang="da-DK" sz="900" b="0" dirty="0"/>
                        <a:t> </a:t>
                      </a:r>
                      <a:r>
                        <a:rPr lang="da-DK" sz="900" b="0" dirty="0" err="1"/>
                        <a:t>can</a:t>
                      </a:r>
                      <a:r>
                        <a:rPr lang="da-DK" sz="900" b="0" dirty="0"/>
                        <a:t> </a:t>
                      </a:r>
                      <a:r>
                        <a:rPr lang="da-DK" sz="900" b="0" dirty="0" err="1"/>
                        <a:t>lay</a:t>
                      </a:r>
                      <a:r>
                        <a:rPr lang="da-DK" sz="900" b="0" dirty="0"/>
                        <a:t> an </a:t>
                      </a:r>
                      <a:r>
                        <a:rPr lang="da-DK" sz="900" b="0" dirty="0" err="1"/>
                        <a:t>unmanned</a:t>
                      </a:r>
                      <a:r>
                        <a:rPr lang="da-DK" sz="900" b="0" dirty="0"/>
                        <a:t> ground sensor. It </a:t>
                      </a:r>
                      <a:r>
                        <a:rPr lang="da-DK" sz="900" b="0" dirty="0" err="1"/>
                        <a:t>takes</a:t>
                      </a:r>
                      <a:r>
                        <a:rPr lang="da-DK" sz="900" b="0" dirty="0"/>
                        <a:t> </a:t>
                      </a:r>
                      <a:r>
                        <a:rPr lang="da-DK" sz="900" b="0" dirty="0" err="1"/>
                        <a:t>one</a:t>
                      </a:r>
                      <a:r>
                        <a:rPr lang="da-DK" sz="900" b="0" dirty="0"/>
                        <a:t> action to do so. The sensor </a:t>
                      </a:r>
                      <a:r>
                        <a:rPr lang="da-DK" sz="900" b="0" dirty="0" err="1"/>
                        <a:t>detects</a:t>
                      </a:r>
                      <a:r>
                        <a:rPr lang="da-DK" sz="900" b="0" dirty="0"/>
                        <a:t> </a:t>
                      </a:r>
                      <a:r>
                        <a:rPr lang="da-DK" sz="900" b="0" dirty="0" err="1"/>
                        <a:t>any</a:t>
                      </a:r>
                      <a:r>
                        <a:rPr lang="da-DK" sz="900" b="0" dirty="0"/>
                        <a:t> unit </a:t>
                      </a:r>
                      <a:r>
                        <a:rPr lang="da-DK" sz="900" b="0" dirty="0" err="1"/>
                        <a:t>that</a:t>
                      </a:r>
                      <a:r>
                        <a:rPr lang="da-DK" sz="900" b="0" dirty="0"/>
                        <a:t> passes on it. </a:t>
                      </a:r>
                      <a:r>
                        <a:rPr lang="da-DK" sz="900" b="0" dirty="0" err="1"/>
                        <a:t>Does</a:t>
                      </a:r>
                      <a:r>
                        <a:rPr lang="da-DK" sz="900" b="0" dirty="0"/>
                        <a:t> not </a:t>
                      </a:r>
                      <a:r>
                        <a:rPr lang="da-DK" sz="900" b="0" dirty="0" err="1"/>
                        <a:t>see</a:t>
                      </a:r>
                      <a:r>
                        <a:rPr lang="da-DK" sz="900" b="0" dirty="0"/>
                        <a:t> unit type but </a:t>
                      </a:r>
                      <a:r>
                        <a:rPr lang="da-DK" sz="900" b="0" dirty="0" err="1"/>
                        <a:t>activity</a:t>
                      </a:r>
                      <a:endParaRPr lang="da-DK" sz="900" b="0" dirty="0"/>
                    </a:p>
                    <a:p>
                      <a:endParaRPr lang="en-US" sz="900" dirty="0"/>
                    </a:p>
                    <a:p>
                      <a:r>
                        <a:rPr lang="da-DK" sz="900" b="1" u="sng" dirty="0"/>
                        <a:t>Unit type or </a:t>
                      </a:r>
                      <a:r>
                        <a:rPr lang="da-DK" sz="900" b="1" u="sng" dirty="0" err="1"/>
                        <a:t>activity</a:t>
                      </a:r>
                      <a:r>
                        <a:rPr lang="da-DK" sz="900" b="1" u="sng" dirty="0"/>
                        <a:t>.</a:t>
                      </a:r>
                    </a:p>
                    <a:p>
                      <a:r>
                        <a:rPr lang="da-DK" sz="900" dirty="0" err="1"/>
                        <a:t>Recce</a:t>
                      </a:r>
                      <a:r>
                        <a:rPr lang="da-DK" sz="900" dirty="0"/>
                        <a:t> units and UAS </a:t>
                      </a:r>
                      <a:r>
                        <a:rPr lang="da-DK" sz="900" dirty="0" err="1"/>
                        <a:t>are</a:t>
                      </a:r>
                      <a:r>
                        <a:rPr lang="da-DK" sz="900" dirty="0"/>
                        <a:t> </a:t>
                      </a:r>
                      <a:r>
                        <a:rPr lang="da-DK" sz="900" dirty="0" err="1"/>
                        <a:t>able</a:t>
                      </a:r>
                      <a:r>
                        <a:rPr lang="da-DK" sz="900" dirty="0"/>
                        <a:t> to </a:t>
                      </a:r>
                      <a:r>
                        <a:rPr lang="da-DK" sz="900" dirty="0" err="1"/>
                        <a:t>detect</a:t>
                      </a:r>
                      <a:r>
                        <a:rPr lang="da-DK" sz="900" dirty="0"/>
                        <a:t> and </a:t>
                      </a:r>
                      <a:r>
                        <a:rPr lang="da-DK" sz="900" dirty="0" err="1"/>
                        <a:t>specify</a:t>
                      </a:r>
                      <a:r>
                        <a:rPr lang="da-DK" sz="900" dirty="0"/>
                        <a:t> type of </a:t>
                      </a:r>
                      <a:r>
                        <a:rPr lang="da-DK" sz="900" dirty="0" err="1"/>
                        <a:t>enemy</a:t>
                      </a:r>
                      <a:r>
                        <a:rPr lang="da-DK" sz="900" dirty="0"/>
                        <a:t>. Place right marker on common </a:t>
                      </a:r>
                      <a:r>
                        <a:rPr lang="da-DK" sz="900" dirty="0" err="1"/>
                        <a:t>map</a:t>
                      </a:r>
                      <a:r>
                        <a:rPr lang="da-DK" sz="900" dirty="0"/>
                        <a:t>.</a:t>
                      </a:r>
                    </a:p>
                    <a:p>
                      <a:r>
                        <a:rPr lang="da-DK" sz="900" dirty="0"/>
                        <a:t>EW, Radar and </a:t>
                      </a:r>
                      <a:r>
                        <a:rPr lang="da-DK" sz="900" dirty="0" err="1"/>
                        <a:t>unmanned</a:t>
                      </a:r>
                      <a:r>
                        <a:rPr lang="da-DK" sz="900" dirty="0"/>
                        <a:t> Ground Sensors </a:t>
                      </a:r>
                      <a:r>
                        <a:rPr lang="da-DK" sz="900" dirty="0" err="1"/>
                        <a:t>detect</a:t>
                      </a:r>
                      <a:r>
                        <a:rPr lang="da-DK" sz="900" dirty="0"/>
                        <a:t> </a:t>
                      </a:r>
                      <a:r>
                        <a:rPr lang="da-DK" sz="900" dirty="0" err="1"/>
                        <a:t>activity</a:t>
                      </a:r>
                      <a:r>
                        <a:rPr lang="da-DK" sz="900" dirty="0"/>
                        <a:t> but not </a:t>
                      </a:r>
                      <a:r>
                        <a:rPr lang="da-DK" sz="900" dirty="0" err="1"/>
                        <a:t>which</a:t>
                      </a:r>
                      <a:r>
                        <a:rPr lang="da-DK" sz="900" dirty="0"/>
                        <a:t> type of unit </a:t>
                      </a:r>
                      <a:r>
                        <a:rPr lang="da-DK" sz="900" dirty="0" err="1"/>
                        <a:t>occupy</a:t>
                      </a:r>
                      <a:r>
                        <a:rPr lang="da-DK" sz="900" dirty="0"/>
                        <a:t> the HEX. Place </a:t>
                      </a:r>
                      <a:r>
                        <a:rPr lang="da-DK" sz="900" dirty="0" err="1"/>
                        <a:t>colored</a:t>
                      </a:r>
                      <a:r>
                        <a:rPr lang="da-DK" sz="900" dirty="0"/>
                        <a:t> marker on common </a:t>
                      </a:r>
                      <a:r>
                        <a:rPr lang="da-DK" sz="900" dirty="0" err="1"/>
                        <a:t>map</a:t>
                      </a:r>
                      <a:r>
                        <a:rPr lang="da-DK" sz="900" dirty="0"/>
                        <a:t>.</a:t>
                      </a:r>
                    </a:p>
                    <a:p>
                      <a:endParaRPr lang="da-DK" sz="800" dirty="0"/>
                    </a:p>
                    <a:p>
                      <a:r>
                        <a:rPr lang="da-DK" sz="900" b="1" u="sng" dirty="0" err="1"/>
                        <a:t>Detection</a:t>
                      </a:r>
                      <a:r>
                        <a:rPr lang="da-DK" sz="900" b="1" u="sng" dirty="0"/>
                        <a:t>.</a:t>
                      </a:r>
                    </a:p>
                    <a:p>
                      <a:r>
                        <a:rPr lang="da-DK" sz="900" dirty="0" err="1"/>
                        <a:t>Add</a:t>
                      </a:r>
                      <a:r>
                        <a:rPr lang="da-DK" sz="900" dirty="0"/>
                        <a:t> or </a:t>
                      </a:r>
                      <a:r>
                        <a:rPr lang="da-DK" sz="900" dirty="0" err="1"/>
                        <a:t>subtract</a:t>
                      </a:r>
                      <a:r>
                        <a:rPr lang="da-DK" sz="900" dirty="0"/>
                        <a:t> the </a:t>
                      </a:r>
                      <a:r>
                        <a:rPr lang="da-DK" sz="900" dirty="0" err="1"/>
                        <a:t>detection</a:t>
                      </a:r>
                      <a:r>
                        <a:rPr lang="da-DK" sz="900" dirty="0"/>
                        <a:t> </a:t>
                      </a:r>
                      <a:r>
                        <a:rPr lang="da-DK" sz="900" dirty="0" err="1"/>
                        <a:t>modifier</a:t>
                      </a:r>
                      <a:r>
                        <a:rPr lang="da-DK" sz="900" dirty="0"/>
                        <a:t> to </a:t>
                      </a:r>
                      <a:r>
                        <a:rPr lang="da-DK" sz="900" dirty="0" err="1"/>
                        <a:t>any</a:t>
                      </a:r>
                      <a:r>
                        <a:rPr lang="da-DK" sz="900" dirty="0"/>
                        <a:t> ISR platform </a:t>
                      </a:r>
                      <a:r>
                        <a:rPr lang="da-DK" sz="900" dirty="0" err="1"/>
                        <a:t>if</a:t>
                      </a:r>
                      <a:r>
                        <a:rPr lang="da-DK" sz="900" dirty="0"/>
                        <a:t> </a:t>
                      </a:r>
                      <a:r>
                        <a:rPr lang="da-DK" sz="900" dirty="0" err="1"/>
                        <a:t>concealled</a:t>
                      </a:r>
                      <a:r>
                        <a:rPr lang="da-DK" sz="900" dirty="0"/>
                        <a:t>.</a:t>
                      </a:r>
                      <a:endParaRPr lang="en-US" sz="900" dirty="0"/>
                    </a:p>
                  </a:txBody>
                  <a:tcPr/>
                </a:tc>
                <a:tc rowSpan="3">
                  <a:txBody>
                    <a:bodyPr/>
                    <a:lstStyle/>
                    <a:p>
                      <a:r>
                        <a:rPr lang="da-DK" sz="900" b="1" dirty="0"/>
                        <a:t>Air support. </a:t>
                      </a:r>
                      <a:r>
                        <a:rPr lang="da-DK" sz="900" dirty="0"/>
                        <a:t>Players </a:t>
                      </a:r>
                      <a:r>
                        <a:rPr lang="da-DK" sz="900" dirty="0" err="1"/>
                        <a:t>can</a:t>
                      </a:r>
                      <a:r>
                        <a:rPr lang="da-DK" sz="900" dirty="0"/>
                        <a:t> </a:t>
                      </a:r>
                      <a:r>
                        <a:rPr lang="da-DK" sz="900" dirty="0" err="1"/>
                        <a:t>be</a:t>
                      </a:r>
                      <a:r>
                        <a:rPr lang="da-DK" sz="900" dirty="0"/>
                        <a:t> </a:t>
                      </a:r>
                      <a:r>
                        <a:rPr lang="da-DK" sz="900" dirty="0" err="1"/>
                        <a:t>supported</a:t>
                      </a:r>
                      <a:r>
                        <a:rPr lang="da-DK" sz="900" dirty="0"/>
                        <a:t> by 3rd generation (F-16) or 5th generation (F35) </a:t>
                      </a:r>
                      <a:r>
                        <a:rPr lang="da-DK" sz="900" dirty="0" err="1"/>
                        <a:t>airframes</a:t>
                      </a:r>
                      <a:r>
                        <a:rPr lang="da-DK" sz="900" dirty="0"/>
                        <a:t>. </a:t>
                      </a:r>
                      <a:r>
                        <a:rPr lang="da-DK" sz="900" dirty="0" err="1"/>
                        <a:t>Each</a:t>
                      </a:r>
                      <a:r>
                        <a:rPr lang="da-DK" sz="900" dirty="0"/>
                        <a:t> sortie </a:t>
                      </a:r>
                      <a:r>
                        <a:rPr lang="da-DK" sz="900" dirty="0" err="1"/>
                        <a:t>deliveres</a:t>
                      </a:r>
                      <a:r>
                        <a:rPr lang="da-DK" sz="900" dirty="0"/>
                        <a:t> 2 PGM </a:t>
                      </a:r>
                      <a:r>
                        <a:rPr lang="da-DK" sz="900" dirty="0" err="1"/>
                        <a:t>bombs</a:t>
                      </a:r>
                      <a:r>
                        <a:rPr lang="da-DK" sz="900" dirty="0"/>
                        <a:t> with +1 </a:t>
                      </a:r>
                      <a:r>
                        <a:rPr lang="da-DK" sz="900" dirty="0" err="1"/>
                        <a:t>multipliers</a:t>
                      </a:r>
                      <a:endParaRPr lang="da-DK" sz="900" dirty="0"/>
                    </a:p>
                    <a:p>
                      <a:r>
                        <a:rPr lang="da-DK" sz="900" dirty="0"/>
                        <a:t>3 Gen deliver </a:t>
                      </a:r>
                      <a:r>
                        <a:rPr lang="da-DK" sz="900" dirty="0" err="1"/>
                        <a:t>weapons</a:t>
                      </a:r>
                      <a:r>
                        <a:rPr lang="da-DK" sz="900" dirty="0"/>
                        <a:t> 7km from the </a:t>
                      </a:r>
                      <a:r>
                        <a:rPr lang="da-DK" sz="900" dirty="0" err="1"/>
                        <a:t>target</a:t>
                      </a:r>
                      <a:r>
                        <a:rPr lang="da-DK" sz="900" dirty="0"/>
                        <a:t> from a </a:t>
                      </a:r>
                      <a:r>
                        <a:rPr lang="da-DK" sz="900" dirty="0" err="1"/>
                        <a:t>pre</a:t>
                      </a:r>
                      <a:r>
                        <a:rPr lang="da-DK" sz="900" dirty="0"/>
                        <a:t> designede azimut.</a:t>
                      </a:r>
                    </a:p>
                    <a:p>
                      <a:r>
                        <a:rPr lang="da-DK" sz="900" dirty="0"/>
                        <a:t>5 Gen deliver </a:t>
                      </a:r>
                      <a:r>
                        <a:rPr lang="da-DK" sz="900" dirty="0" err="1"/>
                        <a:t>weapons</a:t>
                      </a:r>
                      <a:r>
                        <a:rPr lang="da-DK" sz="900" dirty="0"/>
                        <a:t> 20km </a:t>
                      </a:r>
                      <a:r>
                        <a:rPr lang="da-DK" sz="900" dirty="0" err="1"/>
                        <a:t>away</a:t>
                      </a:r>
                      <a:r>
                        <a:rPr lang="da-DK" sz="900" dirty="0"/>
                        <a:t> from the </a:t>
                      </a:r>
                      <a:r>
                        <a:rPr lang="da-DK" sz="900" dirty="0" err="1"/>
                        <a:t>target</a:t>
                      </a:r>
                      <a:r>
                        <a:rPr lang="da-DK" sz="900" dirty="0"/>
                        <a:t> from a </a:t>
                      </a:r>
                      <a:r>
                        <a:rPr lang="da-DK" sz="900" dirty="0" err="1"/>
                        <a:t>pre-designated</a:t>
                      </a:r>
                      <a:r>
                        <a:rPr lang="da-DK" sz="900" dirty="0"/>
                        <a:t> azimut.</a:t>
                      </a:r>
                    </a:p>
                    <a:p>
                      <a:r>
                        <a:rPr lang="da-DK" sz="900" dirty="0"/>
                        <a:t>5 Gen </a:t>
                      </a:r>
                      <a:r>
                        <a:rPr lang="da-DK" sz="900" dirty="0" err="1"/>
                        <a:t>makes</a:t>
                      </a:r>
                      <a:r>
                        <a:rPr lang="da-DK" sz="900" dirty="0"/>
                        <a:t> an </a:t>
                      </a:r>
                      <a:r>
                        <a:rPr lang="da-DK" sz="900" dirty="0" err="1"/>
                        <a:t>automatic</a:t>
                      </a:r>
                      <a:r>
                        <a:rPr lang="da-DK" sz="900" dirty="0"/>
                        <a:t> </a:t>
                      </a:r>
                      <a:r>
                        <a:rPr lang="da-DK" sz="900" dirty="0" err="1"/>
                        <a:t>optical</a:t>
                      </a:r>
                      <a:r>
                        <a:rPr lang="da-DK" sz="900" dirty="0"/>
                        <a:t>, EW and Radar sensor </a:t>
                      </a:r>
                      <a:r>
                        <a:rPr lang="da-DK" sz="900" dirty="0" err="1"/>
                        <a:t>sweep</a:t>
                      </a:r>
                      <a:r>
                        <a:rPr lang="da-DK" sz="900" dirty="0"/>
                        <a:t> of 50x50km </a:t>
                      </a:r>
                      <a:r>
                        <a:rPr lang="da-DK" sz="900" dirty="0" err="1"/>
                        <a:t>area</a:t>
                      </a:r>
                      <a:r>
                        <a:rPr lang="da-DK" sz="900" dirty="0"/>
                        <a:t> </a:t>
                      </a:r>
                      <a:r>
                        <a:rPr lang="da-DK" sz="900" dirty="0" err="1"/>
                        <a:t>centered</a:t>
                      </a:r>
                      <a:r>
                        <a:rPr lang="da-DK" sz="900" dirty="0"/>
                        <a:t> </a:t>
                      </a:r>
                      <a:r>
                        <a:rPr lang="da-DK" sz="900" dirty="0" err="1"/>
                        <a:t>around</a:t>
                      </a:r>
                      <a:r>
                        <a:rPr lang="da-DK" sz="900" dirty="0"/>
                        <a:t> </a:t>
                      </a:r>
                      <a:r>
                        <a:rPr lang="da-DK" sz="900" dirty="0" err="1"/>
                        <a:t>bombing</a:t>
                      </a:r>
                      <a:r>
                        <a:rPr lang="da-DK" sz="900" dirty="0"/>
                        <a:t> </a:t>
                      </a:r>
                      <a:r>
                        <a:rPr lang="da-DK" sz="900" dirty="0" err="1"/>
                        <a:t>target</a:t>
                      </a:r>
                      <a:r>
                        <a:rPr lang="da-DK" sz="900" dirty="0"/>
                        <a:t>. </a:t>
                      </a:r>
                    </a:p>
                    <a:p>
                      <a:r>
                        <a:rPr lang="da-DK" sz="900" dirty="0" err="1"/>
                        <a:t>Role</a:t>
                      </a:r>
                      <a:r>
                        <a:rPr lang="da-DK" sz="900" dirty="0"/>
                        <a:t> 4 and </a:t>
                      </a:r>
                      <a:r>
                        <a:rPr lang="da-DK" sz="900" dirty="0" err="1"/>
                        <a:t>above</a:t>
                      </a:r>
                      <a:r>
                        <a:rPr lang="da-DK" sz="900" dirty="0"/>
                        <a:t> to </a:t>
                      </a:r>
                      <a:r>
                        <a:rPr lang="da-DK" sz="900" dirty="0" err="1"/>
                        <a:t>see</a:t>
                      </a:r>
                      <a:r>
                        <a:rPr lang="da-DK" sz="900" dirty="0"/>
                        <a:t> all </a:t>
                      </a:r>
                      <a:r>
                        <a:rPr lang="da-DK" sz="900" dirty="0" err="1"/>
                        <a:t>enemy</a:t>
                      </a:r>
                      <a:r>
                        <a:rPr lang="da-DK" sz="900" dirty="0"/>
                        <a:t> units.</a:t>
                      </a:r>
                    </a:p>
                    <a:p>
                      <a:endParaRPr lang="da-DK" sz="900" dirty="0"/>
                    </a:p>
                    <a:p>
                      <a:r>
                        <a:rPr lang="da-DK" sz="900" b="1" dirty="0"/>
                        <a:t>Cyber. </a:t>
                      </a:r>
                      <a:r>
                        <a:rPr lang="en-US" sz="900" dirty="0"/>
                        <a:t>Cyber effects enemy Command and control networks</a:t>
                      </a:r>
                    </a:p>
                    <a:p>
                      <a:r>
                        <a:rPr lang="en-US" sz="900" dirty="0"/>
                        <a:t>Cyber Network Attack: Role 6 to disable all enemy JTF and Corps ISR and fires. (cuts connection to higher HQ) </a:t>
                      </a:r>
                    </a:p>
                    <a:p>
                      <a:r>
                        <a:rPr lang="en-US" sz="900" dirty="0"/>
                        <a:t>Disabled units are marked with Cyber Marker</a:t>
                      </a:r>
                    </a:p>
                    <a:p>
                      <a:endParaRPr lang="da-DK" sz="900" dirty="0"/>
                    </a:p>
                    <a:p>
                      <a:r>
                        <a:rPr lang="da-DK" sz="900" b="1" dirty="0"/>
                        <a:t>Info. </a:t>
                      </a:r>
                      <a:r>
                        <a:rPr lang="en-US" sz="900" dirty="0"/>
                        <a:t>Info effects Command and control, troop moral or civilian actions.</a:t>
                      </a:r>
                    </a:p>
                    <a:p>
                      <a:r>
                        <a:rPr lang="en-US" sz="900" dirty="0"/>
                        <a:t>Player decide target audience.</a:t>
                      </a:r>
                    </a:p>
                    <a:p>
                      <a:r>
                        <a:rPr lang="en-US" sz="900" dirty="0"/>
                        <a:t>Role 6 to cancel enemy ISR and Fires efforts for two turns</a:t>
                      </a:r>
                    </a:p>
                    <a:p>
                      <a:r>
                        <a:rPr lang="en-US" sz="900" dirty="0"/>
                        <a:t>Role 6 to make all ONE LEFT platoon flee</a:t>
                      </a:r>
                    </a:p>
                    <a:p>
                      <a:r>
                        <a:rPr lang="en-US" sz="900" dirty="0"/>
                        <a:t>Role 6 to have civilians flee and place civilian crowd on MSR leading away from fighting (enemy rear)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Disabled units are marked with INFO Marker</a:t>
                      </a:r>
                    </a:p>
                    <a:p>
                      <a:endParaRPr lang="da-DK" sz="900" dirty="0"/>
                    </a:p>
                    <a:p>
                      <a:r>
                        <a:rPr lang="da-DK" sz="900" b="1" dirty="0" err="1"/>
                        <a:t>Ballistic</a:t>
                      </a:r>
                      <a:r>
                        <a:rPr lang="da-DK" sz="900" b="1" dirty="0"/>
                        <a:t> </a:t>
                      </a:r>
                      <a:r>
                        <a:rPr lang="da-DK" sz="900" b="1" dirty="0" err="1"/>
                        <a:t>missiles</a:t>
                      </a:r>
                      <a:r>
                        <a:rPr lang="da-DK" sz="900" b="1" dirty="0"/>
                        <a:t>. </a:t>
                      </a:r>
                      <a:r>
                        <a:rPr lang="da-DK" sz="900" dirty="0"/>
                        <a:t> 1 ATACMS or ISKANDER-M strike. </a:t>
                      </a:r>
                      <a:r>
                        <a:rPr lang="da-DK" sz="900" dirty="0" err="1"/>
                        <a:t>Throw</a:t>
                      </a:r>
                      <a:r>
                        <a:rPr lang="da-DK" sz="900" dirty="0"/>
                        <a:t> 3 </a:t>
                      </a:r>
                      <a:r>
                        <a:rPr lang="da-DK" sz="900" dirty="0" err="1"/>
                        <a:t>dice</a:t>
                      </a:r>
                      <a:r>
                        <a:rPr lang="da-DK" sz="900" dirty="0"/>
                        <a:t> with +2 </a:t>
                      </a:r>
                      <a:r>
                        <a:rPr lang="da-DK" sz="900" dirty="0" err="1"/>
                        <a:t>modifier</a:t>
                      </a:r>
                      <a:r>
                        <a:rPr lang="da-DK" sz="900" dirty="0"/>
                        <a:t> on </a:t>
                      </a:r>
                      <a:r>
                        <a:rPr lang="da-DK" sz="900" dirty="0" err="1"/>
                        <a:t>any</a:t>
                      </a:r>
                      <a:r>
                        <a:rPr lang="da-DK" sz="900" dirty="0"/>
                        <a:t> </a:t>
                      </a:r>
                      <a:r>
                        <a:rPr lang="da-DK" sz="900" dirty="0" err="1"/>
                        <a:t>target</a:t>
                      </a:r>
                      <a:r>
                        <a:rPr lang="da-DK" sz="900" dirty="0"/>
                        <a:t> on </a:t>
                      </a:r>
                      <a:r>
                        <a:rPr lang="da-DK" sz="900" dirty="0" err="1"/>
                        <a:t>map</a:t>
                      </a:r>
                      <a:r>
                        <a:rPr lang="da-DK" sz="900" dirty="0"/>
                        <a:t>.</a:t>
                      </a:r>
                    </a:p>
                    <a:p>
                      <a:endParaRPr lang="en-US" sz="900" dirty="0"/>
                    </a:p>
                    <a:p>
                      <a:r>
                        <a:rPr lang="da-DK" sz="900" b="1" dirty="0" err="1"/>
                        <a:t>Mortars</a:t>
                      </a:r>
                      <a:r>
                        <a:rPr lang="da-DK" sz="900" b="1" dirty="0"/>
                        <a:t>, </a:t>
                      </a:r>
                      <a:r>
                        <a:rPr lang="da-DK" sz="900" b="1" dirty="0" err="1"/>
                        <a:t>Artillery</a:t>
                      </a:r>
                      <a:r>
                        <a:rPr lang="da-DK" sz="900" b="1" dirty="0"/>
                        <a:t> and </a:t>
                      </a:r>
                      <a:r>
                        <a:rPr lang="da-DK" sz="900" b="1" dirty="0" err="1"/>
                        <a:t>rockets</a:t>
                      </a:r>
                      <a:r>
                        <a:rPr lang="da-DK" sz="900" b="1" dirty="0"/>
                        <a:t>. </a:t>
                      </a:r>
                      <a:r>
                        <a:rPr lang="en-US" sz="900" dirty="0"/>
                        <a:t>Role a dice pr platoon as in fighting. Include attack, Armor and terrain multipliers. Loses only incur on target unit.</a:t>
                      </a:r>
                    </a:p>
                    <a:p>
                      <a:r>
                        <a:rPr lang="en-US" sz="900" dirty="0"/>
                        <a:t>Several artillery units can fire at the same target adding dice for every platoon.</a:t>
                      </a:r>
                    </a:p>
                    <a:p>
                      <a:r>
                        <a:rPr lang="en-US" sz="900" dirty="0"/>
                        <a:t>Fires units reveal themselves on the shared map when firing.</a:t>
                      </a:r>
                    </a:p>
                    <a:p>
                      <a:endParaRPr lang="da-DK" sz="900" dirty="0"/>
                    </a:p>
                    <a:p>
                      <a:r>
                        <a:rPr lang="da-DK" sz="900" b="1" dirty="0"/>
                        <a:t>EW. </a:t>
                      </a:r>
                      <a:r>
                        <a:rPr lang="en-US" sz="900" dirty="0"/>
                        <a:t>Jamming effects enemy command and control on battalion and above levels. Role 4 or greater to hinder ISR and Fires for one turn for effected units within EW cone of effect. Effected units is marked by EW jamming marker</a:t>
                      </a:r>
                    </a:p>
                    <a:p>
                      <a:r>
                        <a:rPr lang="en-US" sz="900" dirty="0"/>
                        <a:t>EW unit is revealed when jamming.</a:t>
                      </a:r>
                    </a:p>
                  </a:txBody>
                  <a:tcPr/>
                </a:tc>
                <a:tc>
                  <a:txBody>
                    <a:bodyPr/>
                    <a:lstStyle/>
                    <a:p>
                      <a:r>
                        <a:rPr lang="da-DK" sz="900" b="1" dirty="0"/>
                        <a:t>Air </a:t>
                      </a:r>
                      <a:r>
                        <a:rPr lang="da-DK" sz="900" b="1" dirty="0" err="1"/>
                        <a:t>Defense</a:t>
                      </a:r>
                      <a:r>
                        <a:rPr lang="da-DK" sz="900" b="1" dirty="0"/>
                        <a:t>.</a:t>
                      </a:r>
                    </a:p>
                    <a:p>
                      <a:r>
                        <a:rPr lang="en-US" sz="900" dirty="0"/>
                        <a:t>When an airframe comes within an air defense units range the platform is detected and the air defense unit gets the choice to fire once pr platform. One die role for attack and defense.</a:t>
                      </a:r>
                    </a:p>
                    <a:p>
                      <a:r>
                        <a:rPr lang="en-US" sz="900" dirty="0"/>
                        <a:t>The air defense gets to shoot before aircraft can conduct ISR mission but after weapons drop.</a:t>
                      </a:r>
                    </a:p>
                    <a:p>
                      <a:r>
                        <a:rPr lang="en-US" sz="900" dirty="0"/>
                        <a:t>Air </a:t>
                      </a:r>
                      <a:r>
                        <a:rPr lang="en-US" sz="900" dirty="0" err="1"/>
                        <a:t>defence</a:t>
                      </a:r>
                      <a:r>
                        <a:rPr lang="en-US" sz="900" dirty="0"/>
                        <a:t> unit is revealed when shooting.</a:t>
                      </a:r>
                    </a:p>
                    <a:p>
                      <a:endParaRPr lang="en-US" sz="900" dirty="0"/>
                    </a:p>
                    <a:p>
                      <a:r>
                        <a:rPr lang="da-DK" sz="900" b="1" dirty="0" err="1"/>
                        <a:t>Counter</a:t>
                      </a:r>
                      <a:r>
                        <a:rPr lang="da-DK" sz="900" b="1" dirty="0"/>
                        <a:t> </a:t>
                      </a:r>
                      <a:r>
                        <a:rPr lang="da-DK" sz="900" b="1" dirty="0" err="1"/>
                        <a:t>battery</a:t>
                      </a:r>
                      <a:r>
                        <a:rPr lang="da-DK" sz="900" b="1" dirty="0"/>
                        <a:t> fire.</a:t>
                      </a:r>
                    </a:p>
                    <a:p>
                      <a:r>
                        <a:rPr lang="da-DK" sz="900" dirty="0"/>
                        <a:t>If a player has a </a:t>
                      </a:r>
                      <a:r>
                        <a:rPr lang="da-DK" sz="900" dirty="0" err="1"/>
                        <a:t>designated</a:t>
                      </a:r>
                      <a:r>
                        <a:rPr lang="da-DK" sz="900" dirty="0"/>
                        <a:t> </a:t>
                      </a:r>
                      <a:r>
                        <a:rPr lang="da-DK" sz="900" dirty="0" err="1"/>
                        <a:t>artillery</a:t>
                      </a:r>
                      <a:r>
                        <a:rPr lang="da-DK" sz="900" dirty="0"/>
                        <a:t> unit and an </a:t>
                      </a:r>
                      <a:r>
                        <a:rPr lang="da-DK" sz="900" dirty="0" err="1"/>
                        <a:t>Weapon</a:t>
                      </a:r>
                      <a:r>
                        <a:rPr lang="da-DK" sz="900" dirty="0"/>
                        <a:t> </a:t>
                      </a:r>
                      <a:r>
                        <a:rPr lang="da-DK" sz="900" dirty="0" err="1"/>
                        <a:t>Locating</a:t>
                      </a:r>
                      <a:r>
                        <a:rPr lang="da-DK" sz="900" dirty="0"/>
                        <a:t> Radar </a:t>
                      </a:r>
                      <a:r>
                        <a:rPr lang="da-DK" sz="900" dirty="0" err="1"/>
                        <a:t>assigned</a:t>
                      </a:r>
                      <a:r>
                        <a:rPr lang="da-DK" sz="900" dirty="0"/>
                        <a:t> it </a:t>
                      </a:r>
                      <a:r>
                        <a:rPr lang="da-DK" sz="900" dirty="0" err="1"/>
                        <a:t>gets</a:t>
                      </a:r>
                      <a:r>
                        <a:rPr lang="da-DK" sz="900" dirty="0"/>
                        <a:t> 1. opportunitet to </a:t>
                      </a:r>
                      <a:r>
                        <a:rPr lang="da-DK" sz="900" dirty="0" err="1"/>
                        <a:t>conduct</a:t>
                      </a:r>
                      <a:r>
                        <a:rPr lang="da-DK" sz="900" dirty="0"/>
                        <a:t> </a:t>
                      </a:r>
                      <a:r>
                        <a:rPr lang="da-DK" sz="900" dirty="0" err="1"/>
                        <a:t>counter</a:t>
                      </a:r>
                      <a:r>
                        <a:rPr lang="da-DK" sz="900" dirty="0"/>
                        <a:t> </a:t>
                      </a:r>
                      <a:r>
                        <a:rPr lang="da-DK" sz="900" dirty="0" err="1"/>
                        <a:t>battery</a:t>
                      </a:r>
                      <a:r>
                        <a:rPr lang="da-DK" sz="900" dirty="0"/>
                        <a:t> fire </a:t>
                      </a:r>
                      <a:r>
                        <a:rPr lang="da-DK" sz="900" dirty="0" err="1"/>
                        <a:t>after</a:t>
                      </a:r>
                      <a:r>
                        <a:rPr lang="da-DK" sz="900" dirty="0"/>
                        <a:t> the </a:t>
                      </a:r>
                      <a:r>
                        <a:rPr lang="da-DK" sz="900" dirty="0" err="1"/>
                        <a:t>other</a:t>
                      </a:r>
                      <a:r>
                        <a:rPr lang="da-DK" sz="900" dirty="0"/>
                        <a:t> players fires unit has fires </a:t>
                      </a:r>
                      <a:r>
                        <a:rPr lang="da-DK" sz="900" dirty="0" err="1"/>
                        <a:t>once</a:t>
                      </a:r>
                      <a:r>
                        <a:rPr lang="da-DK" sz="900" dirty="0"/>
                        <a:t>.</a:t>
                      </a:r>
                      <a:endParaRPr lang="en-US" sz="900" dirty="0"/>
                    </a:p>
                  </a:txBody>
                  <a:tcPr/>
                </a:tc>
                <a:tc rowSpan="3">
                  <a:txBody>
                    <a:bodyPr/>
                    <a:lstStyle/>
                    <a:p>
                      <a:r>
                        <a:rPr lang="en-US" sz="900" b="1" u="sng" dirty="0"/>
                        <a:t>Fight:</a:t>
                      </a:r>
                    </a:p>
                    <a:p>
                      <a:pPr marL="228600" indent="-228600">
                        <a:buFont typeface="+mj-lt"/>
                        <a:buAutoNum type="arabicPeriod"/>
                      </a:pPr>
                      <a:r>
                        <a:rPr lang="en-US" sz="900" dirty="0"/>
                        <a:t>When a unit is within the range of an enemy unit the player can choose to engage the enemy.</a:t>
                      </a:r>
                    </a:p>
                    <a:p>
                      <a:pPr marL="228600" indent="-228600">
                        <a:buFont typeface="+mj-lt"/>
                        <a:buAutoNum type="arabicPeriod"/>
                      </a:pPr>
                      <a:r>
                        <a:rPr lang="en-US" sz="900" dirty="0"/>
                        <a:t>The unit uses one action pr engagement.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900" dirty="0"/>
                        <a:t>One hex is played at a time.</a:t>
                      </a:r>
                    </a:p>
                    <a:p>
                      <a:pPr marL="228600" indent="-228600">
                        <a:buFont typeface="+mj-lt"/>
                        <a:buAutoNum type="arabicPeriod"/>
                      </a:pPr>
                      <a:r>
                        <a:rPr lang="en-US" sz="900" dirty="0"/>
                        <a:t>The player roles one dice pr platoon in the hex adding attack multiplier from the unit marker and any terrain or other multipliers to the dice role.</a:t>
                      </a:r>
                    </a:p>
                    <a:p>
                      <a:pPr marL="228600" indent="-228600">
                        <a:buFont typeface="+mj-lt"/>
                        <a:buAutoNum type="arabicPeriod"/>
                      </a:pPr>
                      <a:r>
                        <a:rPr lang="en-US" sz="900" dirty="0"/>
                        <a:t>The enemy roles a dice for every platoon in the target hex, adding armor multipliers from the unit marker and any terrain and other multipliers to the dice role.</a:t>
                      </a:r>
                    </a:p>
                    <a:p>
                      <a:pPr marL="228600" indent="-228600">
                        <a:buFont typeface="+mj-lt"/>
                        <a:buAutoNum type="arabicPeriod"/>
                      </a:pPr>
                      <a:r>
                        <a:rPr lang="en-US" sz="900" dirty="0"/>
                        <a:t>The dices are compared. The highest dice role wins and the looser looses one platoon pr lost dice role. Either side can have more dice than the other increasing the chance of success. (highest dice is compared to highest)</a:t>
                      </a:r>
                    </a:p>
                    <a:p>
                      <a:pPr marL="228600" indent="-228600">
                        <a:buFont typeface="+mj-lt"/>
                        <a:buAutoNum type="arabicPeriod"/>
                      </a:pPr>
                      <a:r>
                        <a:rPr lang="en-US" sz="900" dirty="0"/>
                        <a:t>In case of a tie no one wins.</a:t>
                      </a:r>
                    </a:p>
                    <a:p>
                      <a:pPr marL="228600" indent="-228600">
                        <a:buFont typeface="+mj-lt"/>
                        <a:buAutoNum type="arabicPeriod"/>
                      </a:pPr>
                      <a:r>
                        <a:rPr lang="en-US" sz="900" dirty="0"/>
                        <a:t>When a platoon is lost the marker is turned. If the marker is already turned the looser roles a dice to check if the remaining platoon flees the battlefield. Role a 5 or more to stay. If the role succeeds a ‘one Left’ marker is put on the unit marker. The remaining platoon must make a ‘Flee’ check every turn it is engaged.</a:t>
                      </a:r>
                    </a:p>
                    <a:p>
                      <a:pPr marL="228600" indent="-228600">
                        <a:buFont typeface="+mj-lt"/>
                        <a:buAutoNum type="arabicPeriod"/>
                      </a:pPr>
                      <a:r>
                        <a:rPr lang="en-US" sz="900" b="0" dirty="0"/>
                        <a:t>When a Platoon marker is destroyed it is removed.</a:t>
                      </a:r>
                    </a:p>
                    <a:p>
                      <a:endParaRPr lang="en-US" sz="800" dirty="0"/>
                    </a:p>
                    <a:p>
                      <a:r>
                        <a:rPr lang="da-DK" sz="900" b="1" u="sng" dirty="0" err="1"/>
                        <a:t>Concealment</a:t>
                      </a:r>
                      <a:r>
                        <a:rPr lang="da-DK" sz="900" b="1" u="sng" dirty="0"/>
                        <a:t> and camouflage.</a:t>
                      </a:r>
                    </a:p>
                    <a:p>
                      <a:r>
                        <a:rPr lang="da-DK" sz="900" dirty="0"/>
                        <a:t>A unit </a:t>
                      </a:r>
                      <a:r>
                        <a:rPr lang="da-DK" sz="900" dirty="0" err="1"/>
                        <a:t>can</a:t>
                      </a:r>
                      <a:r>
                        <a:rPr lang="da-DK" sz="900" dirty="0"/>
                        <a:t> </a:t>
                      </a:r>
                      <a:r>
                        <a:rPr lang="da-DK" sz="900" dirty="0" err="1"/>
                        <a:t>use</a:t>
                      </a:r>
                      <a:r>
                        <a:rPr lang="da-DK" sz="900" dirty="0"/>
                        <a:t> an action point to </a:t>
                      </a:r>
                      <a:r>
                        <a:rPr lang="da-DK" sz="900" dirty="0" err="1"/>
                        <a:t>hide</a:t>
                      </a:r>
                      <a:r>
                        <a:rPr lang="da-DK" sz="900" dirty="0"/>
                        <a:t> from the </a:t>
                      </a:r>
                      <a:r>
                        <a:rPr lang="da-DK" sz="900" dirty="0" err="1"/>
                        <a:t>enemy</a:t>
                      </a:r>
                      <a:r>
                        <a:rPr lang="da-DK" sz="900" dirty="0"/>
                        <a:t>. This </a:t>
                      </a:r>
                      <a:r>
                        <a:rPr lang="da-DK" sz="900" dirty="0" err="1"/>
                        <a:t>can</a:t>
                      </a:r>
                      <a:r>
                        <a:rPr lang="da-DK" sz="900" dirty="0"/>
                        <a:t> </a:t>
                      </a:r>
                      <a:r>
                        <a:rPr lang="da-DK" sz="900" dirty="0" err="1"/>
                        <a:t>only</a:t>
                      </a:r>
                      <a:r>
                        <a:rPr lang="da-DK" sz="900" dirty="0"/>
                        <a:t> </a:t>
                      </a:r>
                      <a:r>
                        <a:rPr lang="da-DK" sz="900" dirty="0" err="1"/>
                        <a:t>be</a:t>
                      </a:r>
                      <a:r>
                        <a:rPr lang="da-DK" sz="900" dirty="0"/>
                        <a:t> done </a:t>
                      </a:r>
                      <a:r>
                        <a:rPr lang="da-DK" sz="900" dirty="0" err="1"/>
                        <a:t>if</a:t>
                      </a:r>
                      <a:r>
                        <a:rPr lang="da-DK" sz="900" dirty="0"/>
                        <a:t> the unit has not </a:t>
                      </a:r>
                      <a:r>
                        <a:rPr lang="da-DK" sz="900" dirty="0" err="1"/>
                        <a:t>been</a:t>
                      </a:r>
                      <a:r>
                        <a:rPr lang="da-DK" sz="900" dirty="0"/>
                        <a:t> </a:t>
                      </a:r>
                      <a:r>
                        <a:rPr lang="da-DK" sz="900" dirty="0" err="1"/>
                        <a:t>revealed</a:t>
                      </a:r>
                      <a:r>
                        <a:rPr lang="da-DK" sz="900" dirty="0"/>
                        <a:t> in </a:t>
                      </a:r>
                      <a:r>
                        <a:rPr lang="da-DK" sz="900" dirty="0" err="1"/>
                        <a:t>that</a:t>
                      </a:r>
                      <a:r>
                        <a:rPr lang="da-DK" sz="900" dirty="0"/>
                        <a:t> location </a:t>
                      </a:r>
                      <a:r>
                        <a:rPr lang="da-DK" sz="900" dirty="0" err="1"/>
                        <a:t>before</a:t>
                      </a:r>
                      <a:r>
                        <a:rPr lang="da-DK" sz="900" dirty="0"/>
                        <a:t>.</a:t>
                      </a:r>
                    </a:p>
                    <a:p>
                      <a:r>
                        <a:rPr lang="da-DK" sz="900" dirty="0" err="1"/>
                        <a:t>When</a:t>
                      </a:r>
                      <a:r>
                        <a:rPr lang="da-DK" sz="900" dirty="0"/>
                        <a:t> a unit is </a:t>
                      </a:r>
                      <a:r>
                        <a:rPr lang="da-DK" sz="900" dirty="0" err="1"/>
                        <a:t>concealed</a:t>
                      </a:r>
                      <a:r>
                        <a:rPr lang="da-DK" sz="900" dirty="0"/>
                        <a:t> a </a:t>
                      </a:r>
                      <a:r>
                        <a:rPr lang="da-DK" sz="900" dirty="0" err="1"/>
                        <a:t>concealment</a:t>
                      </a:r>
                      <a:r>
                        <a:rPr lang="da-DK" sz="900" dirty="0"/>
                        <a:t> marker is </a:t>
                      </a:r>
                      <a:r>
                        <a:rPr lang="da-DK" sz="900" dirty="0" err="1"/>
                        <a:t>placed</a:t>
                      </a:r>
                      <a:r>
                        <a:rPr lang="da-DK" sz="900" dirty="0"/>
                        <a:t> on it. The unit is </a:t>
                      </a:r>
                      <a:r>
                        <a:rPr lang="da-DK" sz="900" dirty="0" err="1"/>
                        <a:t>concealed</a:t>
                      </a:r>
                      <a:r>
                        <a:rPr lang="da-DK" sz="900" dirty="0"/>
                        <a:t> </a:t>
                      </a:r>
                      <a:r>
                        <a:rPr lang="da-DK" sz="900" dirty="0" err="1"/>
                        <a:t>until</a:t>
                      </a:r>
                      <a:r>
                        <a:rPr lang="da-DK" sz="900" dirty="0"/>
                        <a:t> it </a:t>
                      </a:r>
                      <a:r>
                        <a:rPr lang="da-DK" sz="900" dirty="0" err="1"/>
                        <a:t>moves</a:t>
                      </a:r>
                      <a:r>
                        <a:rPr lang="da-DK" sz="900" dirty="0"/>
                        <a:t>. The unit has a +1 </a:t>
                      </a:r>
                      <a:r>
                        <a:rPr lang="da-DK" sz="900" dirty="0" err="1"/>
                        <a:t>modifier</a:t>
                      </a:r>
                      <a:r>
                        <a:rPr lang="da-DK" sz="900" dirty="0"/>
                        <a:t> on </a:t>
                      </a:r>
                      <a:r>
                        <a:rPr lang="da-DK" sz="900" dirty="0" err="1"/>
                        <a:t>detection</a:t>
                      </a:r>
                      <a:r>
                        <a:rPr lang="da-DK" sz="900" dirty="0"/>
                        <a:t> by </a:t>
                      </a:r>
                      <a:r>
                        <a:rPr lang="da-DK" sz="900" dirty="0" err="1"/>
                        <a:t>any</a:t>
                      </a:r>
                      <a:r>
                        <a:rPr lang="da-DK" sz="900" dirty="0"/>
                        <a:t> </a:t>
                      </a:r>
                      <a:r>
                        <a:rPr lang="da-DK" sz="900" dirty="0" err="1"/>
                        <a:t>enemy</a:t>
                      </a:r>
                      <a:r>
                        <a:rPr lang="da-DK" sz="900" dirty="0"/>
                        <a:t> ISR </a:t>
                      </a:r>
                      <a:r>
                        <a:rPr lang="da-DK" sz="900" dirty="0" err="1"/>
                        <a:t>means</a:t>
                      </a:r>
                      <a:r>
                        <a:rPr lang="da-DK" sz="900" dirty="0"/>
                        <a:t> – not </a:t>
                      </a:r>
                      <a:r>
                        <a:rPr lang="da-DK" sz="900" dirty="0" err="1"/>
                        <a:t>combat</a:t>
                      </a:r>
                      <a:r>
                        <a:rPr lang="da-DK" sz="900" dirty="0"/>
                        <a:t> units.</a:t>
                      </a:r>
                      <a:endParaRPr lang="en-US" sz="900" dirty="0"/>
                    </a:p>
                  </a:txBody>
                  <a:tcPr/>
                </a:tc>
                <a:extLst>
                  <a:ext uri="{0D108BD9-81ED-4DB2-BD59-A6C34878D82A}">
                    <a16:rowId xmlns:a16="http://schemas.microsoft.com/office/drawing/2014/main" val="3149043888"/>
                  </a:ext>
                </a:extLst>
              </a:tr>
              <a:tr h="275748">
                <a:tc vMerge="1">
                  <a:txBody>
                    <a:bodyPr/>
                    <a:lstStyle/>
                    <a:p>
                      <a:endParaRPr lang="en-US"/>
                    </a:p>
                  </a:txBody>
                  <a:tcPr/>
                </a:tc>
                <a:tc vMerge="1">
                  <a:txBody>
                    <a:bodyPr/>
                    <a:lstStyle/>
                    <a:p>
                      <a:endParaRPr lang="en-US"/>
                    </a:p>
                  </a:txBody>
                  <a:tcPr/>
                </a:tc>
                <a:tc>
                  <a:txBody>
                    <a:bodyPr/>
                    <a:lstStyle/>
                    <a:p>
                      <a:pPr algn="ctr"/>
                      <a:r>
                        <a:rPr lang="en-US" sz="1200" b="1" dirty="0"/>
                        <a:t>Combat</a:t>
                      </a:r>
                      <a:endParaRPr lang="en-US" sz="1200" dirty="0"/>
                    </a:p>
                  </a:txBody>
                  <a:tcPr/>
                </a:tc>
                <a:tc vMerge="1">
                  <a:txBody>
                    <a:bodyPr/>
                    <a:lstStyle/>
                    <a:p>
                      <a:endParaRPr lang="en-US" sz="900" dirty="0"/>
                    </a:p>
                  </a:txBody>
                  <a:tcPr/>
                </a:tc>
                <a:extLst>
                  <a:ext uri="{0D108BD9-81ED-4DB2-BD59-A6C34878D82A}">
                    <a16:rowId xmlns:a16="http://schemas.microsoft.com/office/drawing/2014/main" val="218793298"/>
                  </a:ext>
                </a:extLst>
              </a:tr>
              <a:tr h="3809453">
                <a:tc vMerge="1">
                  <a:txBody>
                    <a:bodyPr/>
                    <a:lstStyle/>
                    <a:p>
                      <a:endParaRPr lang="en-US"/>
                    </a:p>
                  </a:txBody>
                  <a:tcPr/>
                </a:tc>
                <a:tc vMerge="1">
                  <a:txBody>
                    <a:bodyPr/>
                    <a:lstStyle/>
                    <a:p>
                      <a:endParaRPr lang="en-US"/>
                    </a:p>
                  </a:txBody>
                  <a:tcPr/>
                </a:tc>
                <a:tc>
                  <a:txBody>
                    <a:bodyPr/>
                    <a:lstStyle/>
                    <a:p>
                      <a:r>
                        <a:rPr lang="da-DK" sz="900" b="1" dirty="0"/>
                        <a:t>General:</a:t>
                      </a:r>
                    </a:p>
                    <a:p>
                      <a:r>
                        <a:rPr lang="en-US" sz="900" dirty="0"/>
                        <a:t>All units have </a:t>
                      </a:r>
                      <a:r>
                        <a:rPr lang="en-US" sz="900" b="1" dirty="0"/>
                        <a:t>3 actions during one turn</a:t>
                      </a:r>
                      <a:r>
                        <a:rPr lang="en-US" sz="900" dirty="0"/>
                        <a:t>. Any unit can either </a:t>
                      </a:r>
                      <a:r>
                        <a:rPr lang="en-US" sz="900" b="1" dirty="0"/>
                        <a:t>Move,</a:t>
                      </a:r>
                      <a:r>
                        <a:rPr lang="en-US" sz="900" dirty="0"/>
                        <a:t> </a:t>
                      </a:r>
                      <a:r>
                        <a:rPr lang="en-US" sz="900" b="1" dirty="0"/>
                        <a:t>Fight, conduct fires/other effects </a:t>
                      </a:r>
                      <a:r>
                        <a:rPr lang="en-US" sz="900" dirty="0"/>
                        <a:t>(if the unit has this capability) or </a:t>
                      </a:r>
                      <a:r>
                        <a:rPr lang="en-US" sz="900" b="1" dirty="0"/>
                        <a:t>conceal</a:t>
                      </a:r>
                      <a:r>
                        <a:rPr lang="en-US" sz="900" dirty="0"/>
                        <a:t> itself.</a:t>
                      </a:r>
                    </a:p>
                    <a:p>
                      <a:r>
                        <a:rPr lang="en-US" sz="900" dirty="0"/>
                        <a:t>The order is up to the player.</a:t>
                      </a:r>
                    </a:p>
                    <a:p>
                      <a:r>
                        <a:rPr lang="en-US" sz="900" dirty="0"/>
                        <a:t>When the unit has conducted an action the marker is turned 90 degrees right in order to keep track.</a:t>
                      </a:r>
                    </a:p>
                    <a:p>
                      <a:endParaRPr lang="en-US" sz="900" dirty="0"/>
                    </a:p>
                    <a:p>
                      <a:r>
                        <a:rPr lang="en-US" sz="900" b="1" u="sng" dirty="0"/>
                        <a:t>Movement:</a:t>
                      </a:r>
                    </a:p>
                    <a:p>
                      <a:r>
                        <a:rPr lang="en-US" sz="900" dirty="0"/>
                        <a:t>All units can move according to the unit markers 4</a:t>
                      </a:r>
                      <a:r>
                        <a:rPr lang="en-US" sz="900" baseline="30000" dirty="0"/>
                        <a:t>th</a:t>
                      </a:r>
                      <a:r>
                        <a:rPr lang="en-US" sz="900" dirty="0"/>
                        <a:t> number. That number is the absolute number of moved that turn.</a:t>
                      </a:r>
                    </a:p>
                    <a:p>
                      <a:r>
                        <a:rPr lang="en-US" sz="900" b="1" dirty="0"/>
                        <a:t>Movement on road takes 1 movement point</a:t>
                      </a:r>
                    </a:p>
                    <a:p>
                      <a:r>
                        <a:rPr lang="en-US" sz="900" b="1" dirty="0"/>
                        <a:t>Movement in open terrain takes 2 movement points</a:t>
                      </a:r>
                    </a:p>
                    <a:p>
                      <a:r>
                        <a:rPr lang="en-US" sz="900" b="1" dirty="0"/>
                        <a:t>Movement in swamps and forests takes 3 points</a:t>
                      </a:r>
                    </a:p>
                    <a:p>
                      <a:r>
                        <a:rPr lang="en-US" sz="900" b="0" dirty="0"/>
                        <a:t>See Terrain Effects on other side.</a:t>
                      </a:r>
                    </a:p>
                    <a:p>
                      <a:pPr marL="171450" indent="-171450">
                        <a:buFont typeface="Arial" panose="020B0604020202020204" pitchFamily="34" charset="0"/>
                        <a:buChar char="•"/>
                      </a:pPr>
                      <a:r>
                        <a:rPr lang="en-US" sz="900" b="0" dirty="0"/>
                        <a:t>A unit in contact can disengage only after a fight.</a:t>
                      </a:r>
                    </a:p>
                    <a:p>
                      <a:pPr marL="171450" indent="-171450">
                        <a:buFont typeface="Arial" panose="020B0604020202020204" pitchFamily="34" charset="0"/>
                        <a:buChar char="•"/>
                      </a:pPr>
                      <a:r>
                        <a:rPr lang="en-US" sz="900" b="0" dirty="0"/>
                        <a:t>A recce unit can disengage without fighting</a:t>
                      </a:r>
                    </a:p>
                    <a:p>
                      <a:pPr marL="171450" indent="-171450">
                        <a:buFont typeface="Arial" panose="020B0604020202020204" pitchFamily="34" charset="0"/>
                        <a:buChar char="•"/>
                      </a:pPr>
                      <a:r>
                        <a:rPr lang="en-US" sz="900" b="0" dirty="0"/>
                        <a:t>When a unit moves within range of an enemy direct fire unit, the enemy unit gets to fire a free fire attack.</a:t>
                      </a:r>
                    </a:p>
                  </a:txBody>
                  <a:tcPr/>
                </a:tc>
                <a:tc vMerge="1">
                  <a:txBody>
                    <a:bodyPr/>
                    <a:lstStyle/>
                    <a:p>
                      <a:endParaRPr lang="en-US" sz="900" dirty="0"/>
                    </a:p>
                  </a:txBody>
                  <a:tcPr/>
                </a:tc>
                <a:extLst>
                  <a:ext uri="{0D108BD9-81ED-4DB2-BD59-A6C34878D82A}">
                    <a16:rowId xmlns:a16="http://schemas.microsoft.com/office/drawing/2014/main" val="2114473544"/>
                  </a:ext>
                </a:extLst>
              </a:tr>
            </a:tbl>
          </a:graphicData>
        </a:graphic>
      </p:graphicFrame>
      <p:pic>
        <p:nvPicPr>
          <p:cNvPr id="3" name="Picture 2">
            <a:extLst>
              <a:ext uri="{FF2B5EF4-FFF2-40B4-BE49-F238E27FC236}">
                <a16:creationId xmlns:a16="http://schemas.microsoft.com/office/drawing/2014/main" id="{823B2921-B413-4471-92D7-7563C515A09A}"/>
              </a:ext>
            </a:extLst>
          </p:cNvPr>
          <p:cNvPicPr>
            <a:picLocks noChangeAspect="1"/>
          </p:cNvPicPr>
          <p:nvPr/>
        </p:nvPicPr>
        <p:blipFill>
          <a:blip r:embed="rId2"/>
          <a:stretch>
            <a:fillRect/>
          </a:stretch>
        </p:blipFill>
        <p:spPr>
          <a:xfrm>
            <a:off x="4048217" y="5426033"/>
            <a:ext cx="676373" cy="532900"/>
          </a:xfrm>
          <a:prstGeom prst="rect">
            <a:avLst/>
          </a:prstGeom>
        </p:spPr>
      </p:pic>
      <p:sp>
        <p:nvSpPr>
          <p:cNvPr id="5" name="TextBox 4">
            <a:extLst>
              <a:ext uri="{FF2B5EF4-FFF2-40B4-BE49-F238E27FC236}">
                <a16:creationId xmlns:a16="http://schemas.microsoft.com/office/drawing/2014/main" id="{E394CF5E-749B-44D9-B94B-880E1BD3A365}"/>
              </a:ext>
            </a:extLst>
          </p:cNvPr>
          <p:cNvSpPr txBox="1"/>
          <p:nvPr/>
        </p:nvSpPr>
        <p:spPr>
          <a:xfrm>
            <a:off x="10962168" y="0"/>
            <a:ext cx="1414130" cy="369332"/>
          </a:xfrm>
          <a:prstGeom prst="rect">
            <a:avLst/>
          </a:prstGeom>
          <a:noFill/>
        </p:spPr>
        <p:txBody>
          <a:bodyPr wrap="square" rtlCol="0">
            <a:spAutoFit/>
          </a:bodyPr>
          <a:lstStyle/>
          <a:p>
            <a:r>
              <a:rPr lang="en-US" dirty="0"/>
              <a:t>Version 1.4</a:t>
            </a:r>
          </a:p>
        </p:txBody>
      </p:sp>
      <p:grpSp>
        <p:nvGrpSpPr>
          <p:cNvPr id="6" name="Group 5">
            <a:extLst>
              <a:ext uri="{FF2B5EF4-FFF2-40B4-BE49-F238E27FC236}">
                <a16:creationId xmlns:a16="http://schemas.microsoft.com/office/drawing/2014/main" id="{47085A6F-445A-43DE-A487-4C5D8927ACE9}"/>
              </a:ext>
            </a:extLst>
          </p:cNvPr>
          <p:cNvGrpSpPr/>
          <p:nvPr/>
        </p:nvGrpSpPr>
        <p:grpSpPr>
          <a:xfrm>
            <a:off x="11709424" y="6322813"/>
            <a:ext cx="579164" cy="535186"/>
            <a:chOff x="7504336" y="3914532"/>
            <a:chExt cx="579164" cy="535186"/>
          </a:xfrm>
        </p:grpSpPr>
        <p:sp>
          <p:nvSpPr>
            <p:cNvPr id="7" name="Rectangle 6">
              <a:extLst>
                <a:ext uri="{FF2B5EF4-FFF2-40B4-BE49-F238E27FC236}">
                  <a16:creationId xmlns:a16="http://schemas.microsoft.com/office/drawing/2014/main" id="{9CF019DD-A96C-45D4-9FBF-2213BFE5EDC9}"/>
                </a:ext>
              </a:extLst>
            </p:cNvPr>
            <p:cNvSpPr/>
            <p:nvPr/>
          </p:nvSpPr>
          <p:spPr>
            <a:xfrm>
              <a:off x="7548207" y="3960620"/>
              <a:ext cx="446567" cy="48909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16C920B-9BE1-4CF7-B66B-AF4D7FD53F1F}"/>
                </a:ext>
              </a:extLst>
            </p:cNvPr>
            <p:cNvSpPr txBox="1"/>
            <p:nvPr/>
          </p:nvSpPr>
          <p:spPr>
            <a:xfrm>
              <a:off x="7504336" y="3914532"/>
              <a:ext cx="579164" cy="430887"/>
            </a:xfrm>
            <a:prstGeom prst="rect">
              <a:avLst/>
            </a:prstGeom>
            <a:noFill/>
          </p:spPr>
          <p:txBody>
            <a:bodyPr wrap="square" rtlCol="0">
              <a:spAutoFit/>
            </a:bodyPr>
            <a:lstStyle/>
            <a:p>
              <a:r>
                <a:rPr lang="da-DK" sz="1100" dirty="0" err="1"/>
                <a:t>Concealled</a:t>
              </a:r>
              <a:endParaRPr lang="en-US" sz="1100" dirty="0"/>
            </a:p>
          </p:txBody>
        </p:sp>
      </p:grpSp>
    </p:spTree>
    <p:extLst>
      <p:ext uri="{BB962C8B-B14F-4D97-AF65-F5344CB8AC3E}">
        <p14:creationId xmlns:p14="http://schemas.microsoft.com/office/powerpoint/2010/main" val="4129038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5F7BEA23-0B16-4690-BA75-F19B21F7FF9B}"/>
              </a:ext>
            </a:extLst>
          </p:cNvPr>
          <p:cNvGraphicFramePr>
            <a:graphicFrameLocks noGrp="1"/>
          </p:cNvGraphicFramePr>
          <p:nvPr>
            <p:extLst>
              <p:ext uri="{D42A27DB-BD31-4B8C-83A1-F6EECF244321}">
                <p14:modId xmlns:p14="http://schemas.microsoft.com/office/powerpoint/2010/main" val="3984333956"/>
              </p:ext>
            </p:extLst>
          </p:nvPr>
        </p:nvGraphicFramePr>
        <p:xfrm>
          <a:off x="0" y="0"/>
          <a:ext cx="12192000" cy="7167134"/>
        </p:xfrm>
        <a:graphic>
          <a:graphicData uri="http://schemas.openxmlformats.org/drawingml/2006/table">
            <a:tbl>
              <a:tblPr firstRow="1" bandRow="1">
                <a:tableStyleId>{5C22544A-7EE6-4342-B048-85BDC9FD1C3A}</a:tableStyleId>
              </a:tblPr>
              <a:tblGrid>
                <a:gridCol w="4189228">
                  <a:extLst>
                    <a:ext uri="{9D8B030D-6E8A-4147-A177-3AD203B41FA5}">
                      <a16:colId xmlns:a16="http://schemas.microsoft.com/office/drawing/2014/main" val="2315631520"/>
                    </a:ext>
                  </a:extLst>
                </a:gridCol>
                <a:gridCol w="3657600">
                  <a:extLst>
                    <a:ext uri="{9D8B030D-6E8A-4147-A177-3AD203B41FA5}">
                      <a16:colId xmlns:a16="http://schemas.microsoft.com/office/drawing/2014/main" val="3946975324"/>
                    </a:ext>
                  </a:extLst>
                </a:gridCol>
                <a:gridCol w="4345172">
                  <a:extLst>
                    <a:ext uri="{9D8B030D-6E8A-4147-A177-3AD203B41FA5}">
                      <a16:colId xmlns:a16="http://schemas.microsoft.com/office/drawing/2014/main" val="678027544"/>
                    </a:ext>
                  </a:extLst>
                </a:gridCol>
              </a:tblGrid>
              <a:tr h="346046">
                <a:tc gridSpan="3">
                  <a:txBody>
                    <a:bodyPr/>
                    <a:lstStyle/>
                    <a:p>
                      <a:pPr algn="ctr"/>
                      <a:r>
                        <a:rPr lang="en-US" sz="1600" dirty="0"/>
                        <a:t>Rules Quick guide</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786345596"/>
                  </a:ext>
                </a:extLst>
              </a:tr>
              <a:tr h="283128">
                <a:tc>
                  <a:txBody>
                    <a:bodyPr/>
                    <a:lstStyle/>
                    <a:p>
                      <a:pPr algn="ctr"/>
                      <a:r>
                        <a:rPr lang="en-US" sz="1200" b="1" dirty="0"/>
                        <a:t>Engineer works</a:t>
                      </a:r>
                    </a:p>
                  </a:txBody>
                  <a:tcPr/>
                </a:tc>
                <a:tc>
                  <a:txBody>
                    <a:bodyPr/>
                    <a:lstStyle/>
                    <a:p>
                      <a:pPr algn="ctr"/>
                      <a:r>
                        <a:rPr lang="da-DK" sz="1200" b="1" dirty="0"/>
                        <a:t>L</a:t>
                      </a:r>
                      <a:r>
                        <a:rPr lang="en-US" sz="1200" b="1" dirty="0" err="1"/>
                        <a:t>ogistics</a:t>
                      </a:r>
                      <a:endParaRPr lang="en-US" sz="1200" b="1" dirty="0"/>
                    </a:p>
                  </a:txBody>
                  <a:tcPr/>
                </a:tc>
                <a:tc>
                  <a:txBody>
                    <a:bodyPr/>
                    <a:lstStyle/>
                    <a:p>
                      <a:pPr algn="ctr"/>
                      <a:r>
                        <a:rPr lang="da-DK" sz="1200" b="1" dirty="0"/>
                        <a:t>C</a:t>
                      </a:r>
                      <a:r>
                        <a:rPr lang="en-US" sz="1200" b="1" dirty="0"/>
                        <a:t>2</a:t>
                      </a:r>
                    </a:p>
                  </a:txBody>
                  <a:tcPr/>
                </a:tc>
                <a:extLst>
                  <a:ext uri="{0D108BD9-81ED-4DB2-BD59-A6C34878D82A}">
                    <a16:rowId xmlns:a16="http://schemas.microsoft.com/office/drawing/2014/main" val="3923612963"/>
                  </a:ext>
                </a:extLst>
              </a:tr>
              <a:tr h="2487434">
                <a:tc rowSpan="4">
                  <a:txBody>
                    <a:bodyPr/>
                    <a:lstStyle/>
                    <a:p>
                      <a:r>
                        <a:rPr lang="da-DK" sz="900" b="1" u="sng" dirty="0" err="1"/>
                        <a:t>Minefields</a:t>
                      </a:r>
                      <a:endParaRPr lang="da-DK" sz="900" b="1" u="sng" dirty="0"/>
                    </a:p>
                    <a:p>
                      <a:r>
                        <a:rPr lang="en-US" sz="900" b="1" dirty="0"/>
                        <a:t>Mine fields: </a:t>
                      </a:r>
                      <a:r>
                        <a:rPr lang="en-US" sz="900" b="0" dirty="0"/>
                        <a:t>A combat engineer company can build a 1 HEX minefield in a turn. It takes all three actions. If disturbed it starts over.</a:t>
                      </a:r>
                    </a:p>
                    <a:p>
                      <a:r>
                        <a:rPr lang="en-US" sz="900" b="0" dirty="0"/>
                        <a:t>Combat engineer companies carry mines for one minefield.</a:t>
                      </a:r>
                    </a:p>
                    <a:p>
                      <a:r>
                        <a:rPr lang="en-US" sz="900" b="0" dirty="0"/>
                        <a:t>Put a Mine field marker on the Hex when </a:t>
                      </a:r>
                      <a:r>
                        <a:rPr lang="en-US" sz="900" b="0" dirty="0" err="1"/>
                        <a:t>layed</a:t>
                      </a:r>
                      <a:r>
                        <a:rPr lang="en-US" sz="900" b="0" dirty="0"/>
                        <a:t>.</a:t>
                      </a:r>
                      <a:endParaRPr lang="en-US" sz="900" dirty="0"/>
                    </a:p>
                    <a:p>
                      <a:endParaRPr lang="en-US" sz="900" dirty="0"/>
                    </a:p>
                    <a:p>
                      <a:r>
                        <a:rPr lang="en-US" sz="900" b="1" dirty="0"/>
                        <a:t>Breaching mine fields: </a:t>
                      </a:r>
                      <a:r>
                        <a:rPr lang="en-US" sz="900" b="0" dirty="0"/>
                        <a:t>A combat engineer company can breach a minefield.</a:t>
                      </a:r>
                    </a:p>
                    <a:p>
                      <a:r>
                        <a:rPr lang="en-US" sz="900" b="0" dirty="0"/>
                        <a:t>To make a lane through a minefield (any direction) the Combat Engineer company move on the minefield. It takes 2 actions to clear the field</a:t>
                      </a:r>
                    </a:p>
                    <a:p>
                      <a:r>
                        <a:rPr lang="en-US" sz="900" b="0" dirty="0"/>
                        <a:t>Role 2 or more to clear successful without losses. The company can only defend itself when clearing.</a:t>
                      </a:r>
                    </a:p>
                    <a:p>
                      <a:r>
                        <a:rPr lang="en-US" sz="900" b="0" dirty="0"/>
                        <a:t>Remove minefield marker when it is cleared</a:t>
                      </a:r>
                    </a:p>
                    <a:p>
                      <a:endParaRPr lang="en-US" sz="900" b="0" dirty="0"/>
                    </a:p>
                    <a:p>
                      <a:r>
                        <a:rPr lang="en-US" sz="900" b="0" dirty="0"/>
                        <a:t>Any unit sees a mine field when it is on it</a:t>
                      </a:r>
                    </a:p>
                    <a:p>
                      <a:endParaRPr lang="en-US" sz="900" b="0" dirty="0"/>
                    </a:p>
                    <a:p>
                      <a:r>
                        <a:rPr lang="en-US" sz="900" b="0" dirty="0"/>
                        <a:t>A unit crossing an uncleared minefield roles a dice pr platoon to </a:t>
                      </a:r>
                      <a:r>
                        <a:rPr lang="en-US" sz="900" b="0" dirty="0" err="1"/>
                        <a:t>tjeck</a:t>
                      </a:r>
                      <a:r>
                        <a:rPr lang="en-US" sz="900" b="0" dirty="0"/>
                        <a:t> for losses. Role 4 or more to get across without losses.</a:t>
                      </a:r>
                      <a:endParaRPr lang="en-US" sz="900" b="1" dirty="0"/>
                    </a:p>
                    <a:p>
                      <a:endParaRPr lang="en-US" sz="900" dirty="0"/>
                    </a:p>
                    <a:p>
                      <a:r>
                        <a:rPr lang="da-DK" sz="900" b="1" u="sng" dirty="0"/>
                        <a:t>Bridges</a:t>
                      </a:r>
                    </a:p>
                    <a:p>
                      <a:r>
                        <a:rPr lang="en-US" sz="900" b="1" dirty="0"/>
                        <a:t>Crossing rivers: </a:t>
                      </a:r>
                      <a:r>
                        <a:rPr lang="en-US" sz="900" b="0" dirty="0"/>
                        <a:t>A Combat Engineer Company with an armored bridge can bridge a small stream in on action. It cannot do this under fire. </a:t>
                      </a:r>
                    </a:p>
                    <a:p>
                      <a:endParaRPr lang="en-US" sz="900" b="0" dirty="0"/>
                    </a:p>
                    <a:p>
                      <a:r>
                        <a:rPr lang="en-US" sz="900" b="0" dirty="0"/>
                        <a:t>A Construction Engineer company can build a follow-on bridge in three actions. </a:t>
                      </a:r>
                    </a:p>
                    <a:p>
                      <a:endParaRPr lang="en-US" sz="900" b="0" dirty="0"/>
                    </a:p>
                    <a:p>
                      <a:r>
                        <a:rPr lang="en-US" sz="900" b="0" dirty="0"/>
                        <a:t>When bridging place the company on the crossing site. Place the armored bridge on the hex.</a:t>
                      </a:r>
                    </a:p>
                    <a:p>
                      <a:endParaRPr lang="en-US" sz="900" dirty="0"/>
                    </a:p>
                    <a:p>
                      <a:r>
                        <a:rPr lang="da-DK" sz="900" b="1" dirty="0" err="1"/>
                        <a:t>Destroying</a:t>
                      </a:r>
                      <a:r>
                        <a:rPr lang="da-DK" sz="900" b="1" dirty="0"/>
                        <a:t> bridges: </a:t>
                      </a:r>
                      <a:r>
                        <a:rPr lang="da-DK" sz="900" b="0" dirty="0"/>
                        <a:t>A bridge marked on the </a:t>
                      </a:r>
                      <a:r>
                        <a:rPr lang="da-DK" sz="900" b="0" dirty="0" err="1"/>
                        <a:t>map</a:t>
                      </a:r>
                      <a:r>
                        <a:rPr lang="da-DK" sz="900" b="0" dirty="0"/>
                        <a:t> </a:t>
                      </a:r>
                      <a:r>
                        <a:rPr lang="da-DK" sz="900" b="0" dirty="0" err="1"/>
                        <a:t>can</a:t>
                      </a:r>
                      <a:r>
                        <a:rPr lang="da-DK" sz="900" b="0" dirty="0"/>
                        <a:t> </a:t>
                      </a:r>
                      <a:r>
                        <a:rPr lang="da-DK" sz="900" b="0" dirty="0" err="1"/>
                        <a:t>be</a:t>
                      </a:r>
                      <a:r>
                        <a:rPr lang="da-DK" sz="900" b="0" dirty="0"/>
                        <a:t> </a:t>
                      </a:r>
                      <a:r>
                        <a:rPr lang="da-DK" sz="900" b="0" dirty="0" err="1"/>
                        <a:t>destroyed</a:t>
                      </a:r>
                      <a:r>
                        <a:rPr lang="da-DK" sz="900" b="0" dirty="0"/>
                        <a:t> by a Combat </a:t>
                      </a:r>
                      <a:r>
                        <a:rPr lang="da-DK" sz="900" b="0" dirty="0" err="1"/>
                        <a:t>Engineer</a:t>
                      </a:r>
                      <a:r>
                        <a:rPr lang="da-DK" sz="900" b="0" dirty="0"/>
                        <a:t> </a:t>
                      </a:r>
                      <a:r>
                        <a:rPr lang="da-DK" sz="900" b="0" dirty="0" err="1"/>
                        <a:t>company</a:t>
                      </a:r>
                      <a:r>
                        <a:rPr lang="da-DK" sz="900" b="0" dirty="0"/>
                        <a:t> in </a:t>
                      </a:r>
                      <a:r>
                        <a:rPr lang="da-DK" sz="900" b="0" dirty="0" err="1"/>
                        <a:t>two</a:t>
                      </a:r>
                      <a:r>
                        <a:rPr lang="da-DK" sz="900" b="0" dirty="0"/>
                        <a:t> actions.</a:t>
                      </a:r>
                    </a:p>
                    <a:p>
                      <a:r>
                        <a:rPr lang="da-DK" sz="900" b="0" dirty="0"/>
                        <a:t>Place marker </a:t>
                      </a:r>
                      <a:r>
                        <a:rPr lang="da-DK" sz="900" b="0" dirty="0" err="1"/>
                        <a:t>when</a:t>
                      </a:r>
                      <a:r>
                        <a:rPr lang="da-DK" sz="900" b="0" dirty="0"/>
                        <a:t> </a:t>
                      </a:r>
                      <a:r>
                        <a:rPr lang="da-DK" sz="900" b="0" dirty="0" err="1"/>
                        <a:t>destroyed</a:t>
                      </a:r>
                      <a:endParaRPr lang="da-DK" sz="900" b="1" dirty="0"/>
                    </a:p>
                    <a:p>
                      <a:endParaRPr lang="en-US" sz="900" dirty="0"/>
                    </a:p>
                    <a:p>
                      <a:r>
                        <a:rPr lang="da-DK" sz="900" b="1" u="sng" dirty="0" err="1"/>
                        <a:t>Fortifications</a:t>
                      </a:r>
                      <a:endParaRPr lang="da-DK" sz="900" b="1" u="sng" dirty="0"/>
                    </a:p>
                    <a:p>
                      <a:r>
                        <a:rPr lang="en-US" sz="900" b="1" dirty="0"/>
                        <a:t>Company fighting positions: </a:t>
                      </a:r>
                      <a:r>
                        <a:rPr lang="en-US" sz="900" b="0" dirty="0"/>
                        <a:t>A Combat Engineer Company ban build a fortified company position in three actions.</a:t>
                      </a:r>
                    </a:p>
                    <a:p>
                      <a:r>
                        <a:rPr lang="en-US" sz="900" b="0" dirty="0"/>
                        <a:t>Place the company on the position when building.</a:t>
                      </a:r>
                    </a:p>
                    <a:p>
                      <a:r>
                        <a:rPr lang="en-US" sz="900" b="0" dirty="0"/>
                        <a:t>A fortification cannot be build under fire.</a:t>
                      </a:r>
                    </a:p>
                    <a:p>
                      <a:r>
                        <a:rPr lang="en-US" sz="900" b="0" dirty="0"/>
                        <a:t>Place fortification marker on hex when build</a:t>
                      </a:r>
                    </a:p>
                    <a:p>
                      <a:endParaRPr lang="en-US" sz="900" b="0" dirty="0"/>
                    </a:p>
                    <a:p>
                      <a:r>
                        <a:rPr lang="en-US" sz="900" b="0" dirty="0"/>
                        <a:t>A company fighting from a fortified position gets +1 in </a:t>
                      </a:r>
                      <a:r>
                        <a:rPr lang="en-US" sz="900" b="0" dirty="0" err="1"/>
                        <a:t>defence</a:t>
                      </a:r>
                      <a:r>
                        <a:rPr lang="en-US" sz="900" b="0" dirty="0"/>
                        <a:t>.</a:t>
                      </a:r>
                    </a:p>
                    <a:p>
                      <a:r>
                        <a:rPr lang="en-US" sz="900" b="0" dirty="0"/>
                        <a:t>And +1 on detection </a:t>
                      </a:r>
                    </a:p>
                    <a:p>
                      <a:endParaRPr lang="en-US" sz="900" b="0" dirty="0"/>
                    </a:p>
                    <a:p>
                      <a:r>
                        <a:rPr lang="en-US" sz="900" b="0" dirty="0"/>
                        <a:t>It is possible to build fortifications in build-up-areas and forests</a:t>
                      </a:r>
                    </a:p>
                    <a:p>
                      <a:endParaRPr lang="en-US" sz="1200" dirty="0"/>
                    </a:p>
                  </a:txBody>
                  <a:tcPr/>
                </a:tc>
                <a:tc rowSpan="3">
                  <a:txBody>
                    <a:bodyPr/>
                    <a:lstStyle/>
                    <a:p>
                      <a:r>
                        <a:rPr lang="da-DK" sz="900" b="1" dirty="0"/>
                        <a:t>Supply</a:t>
                      </a:r>
                    </a:p>
                    <a:p>
                      <a:r>
                        <a:rPr lang="en-US" sz="900" dirty="0"/>
                        <a:t>Companies that has taken casualties can move to a Brigade supply area and resupply one platoon pr two turns.</a:t>
                      </a:r>
                    </a:p>
                    <a:p>
                      <a:endParaRPr lang="en-US" sz="900" dirty="0"/>
                    </a:p>
                    <a:p>
                      <a:r>
                        <a:rPr lang="en-US" sz="900" dirty="0"/>
                        <a:t>One turn is 6 hours. 4 turns is a day of battle.</a:t>
                      </a:r>
                    </a:p>
                    <a:p>
                      <a:r>
                        <a:rPr lang="en-US" sz="900" dirty="0"/>
                        <a:t>Time is kept by a designated player, visible for all.</a:t>
                      </a:r>
                    </a:p>
                    <a:p>
                      <a:endParaRPr lang="en-US" sz="900" dirty="0"/>
                    </a:p>
                    <a:p>
                      <a:r>
                        <a:rPr lang="en-US" sz="900" dirty="0"/>
                        <a:t>All companies carry 2 days of supply </a:t>
                      </a:r>
                    </a:p>
                    <a:p>
                      <a:r>
                        <a:rPr lang="en-US" sz="900" dirty="0"/>
                        <a:t>All Battalions carry 3 additional days of supply</a:t>
                      </a:r>
                    </a:p>
                    <a:p>
                      <a:r>
                        <a:rPr lang="en-US" sz="900" dirty="0"/>
                        <a:t>All Brigades carry 4 days of supply</a:t>
                      </a:r>
                    </a:p>
                    <a:p>
                      <a:endParaRPr lang="en-US" sz="900" dirty="0"/>
                    </a:p>
                    <a:p>
                      <a:r>
                        <a:rPr lang="en-US" sz="900" dirty="0"/>
                        <a:t>Transport companies can either deliver or pick up one day of supply.</a:t>
                      </a:r>
                    </a:p>
                    <a:p>
                      <a:r>
                        <a:rPr lang="en-US" sz="900" dirty="0"/>
                        <a:t>When a Battalion is resupplied so is the companies and platoons. </a:t>
                      </a:r>
                    </a:p>
                    <a:p>
                      <a:endParaRPr lang="en-US" sz="900" dirty="0"/>
                    </a:p>
                    <a:p>
                      <a:r>
                        <a:rPr lang="en-US" sz="900" dirty="0"/>
                        <a:t>If a company runs out of supplies, it can’t move or fight</a:t>
                      </a:r>
                    </a:p>
                    <a:p>
                      <a:endParaRPr lang="en-US" sz="900" dirty="0"/>
                    </a:p>
                    <a:p>
                      <a:r>
                        <a:rPr lang="da-DK" sz="900" b="1" dirty="0" err="1"/>
                        <a:t>Resupply</a:t>
                      </a:r>
                      <a:endParaRPr lang="da-DK" sz="900" b="1" dirty="0"/>
                    </a:p>
                    <a:p>
                      <a:r>
                        <a:rPr lang="en-US" sz="900" dirty="0"/>
                        <a:t>When a Battalion as a whole is more than 20 Km from the closest enemy unit it can travel as a unit occupying a 7 Hex cluster. It can move the double distance of the slowest subunit.</a:t>
                      </a:r>
                    </a:p>
                    <a:p>
                      <a:endParaRPr lang="en-US" sz="900" dirty="0"/>
                    </a:p>
                    <a:p>
                      <a:r>
                        <a:rPr lang="en-US" sz="900" dirty="0"/>
                        <a:t>Stationary battalions more than 20Km away from enemy can be assembled to a 7 Hex Cluster</a:t>
                      </a:r>
                    </a:p>
                    <a:p>
                      <a:r>
                        <a:rPr lang="en-US" sz="900" dirty="0"/>
                        <a:t>Clustered battalions can be targeted.</a:t>
                      </a:r>
                    </a:p>
                    <a:p>
                      <a:endParaRPr lang="en-US" sz="900" dirty="0"/>
                    </a:p>
                  </a:txBody>
                  <a:tcPr/>
                </a:tc>
                <a:tc>
                  <a:txBody>
                    <a:bodyPr/>
                    <a:lstStyle/>
                    <a:p>
                      <a:pPr marL="0" indent="0">
                        <a:buFont typeface="+mj-lt"/>
                        <a:buNone/>
                      </a:pPr>
                      <a:r>
                        <a:rPr lang="en-US" sz="900" b="1" dirty="0"/>
                        <a:t>Rules surrounding command and control:</a:t>
                      </a:r>
                    </a:p>
                    <a:p>
                      <a:pPr marL="0" indent="0">
                        <a:buFont typeface="+mj-lt"/>
                        <a:buNone/>
                      </a:pPr>
                      <a:r>
                        <a:rPr lang="en-US" sz="900" b="1" dirty="0"/>
                        <a:t>NATO</a:t>
                      </a:r>
                      <a:r>
                        <a:rPr lang="en-US" sz="900" dirty="0"/>
                        <a:t> units use maneuver warfare and mission command. Forward Command posts (FCP), Operations centers (OPS) and Plan centers (PLANS) are the tools for planning and coordination of fire, maneuver, ISR, Logistics etc.</a:t>
                      </a:r>
                    </a:p>
                    <a:p>
                      <a:pPr marL="0" indent="0">
                        <a:buFont typeface="+mj-lt"/>
                        <a:buNone/>
                      </a:pPr>
                      <a:r>
                        <a:rPr lang="en-US" sz="900" dirty="0"/>
                        <a:t>If a command installation is destroyed the units below can move and operate with own means but cannot draw on fire or other support for the command installation or higher headquarters for a round. </a:t>
                      </a:r>
                    </a:p>
                    <a:p>
                      <a:pPr marL="0" indent="0">
                        <a:buFont typeface="+mj-lt"/>
                        <a:buNone/>
                      </a:pPr>
                      <a:endParaRPr lang="en-US" sz="900" dirty="0"/>
                    </a:p>
                    <a:p>
                      <a:pPr marL="0" indent="0">
                        <a:buFont typeface="+mj-lt"/>
                        <a:buNone/>
                      </a:pPr>
                      <a:r>
                        <a:rPr lang="en-US" sz="900" b="1" dirty="0"/>
                        <a:t>Russian</a:t>
                      </a:r>
                      <a:r>
                        <a:rPr lang="en-US" sz="900" dirty="0"/>
                        <a:t> units uses Fires centric warfare and orders command. If a command installation is destroyed the subunits under that command installation can only defend itself if attacked for a round.</a:t>
                      </a:r>
                    </a:p>
                    <a:p>
                      <a:endParaRPr lang="en-US" sz="900" dirty="0"/>
                    </a:p>
                  </a:txBody>
                  <a:tcPr/>
                </a:tc>
                <a:extLst>
                  <a:ext uri="{0D108BD9-81ED-4DB2-BD59-A6C34878D82A}">
                    <a16:rowId xmlns:a16="http://schemas.microsoft.com/office/drawing/2014/main" val="3149043888"/>
                  </a:ext>
                </a:extLst>
              </a:tr>
              <a:tr h="285811">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200" b="1" dirty="0"/>
                        <a:t>T</a:t>
                      </a:r>
                      <a:r>
                        <a:rPr lang="en-US" sz="1200" b="1" dirty="0" err="1"/>
                        <a:t>errain</a:t>
                      </a:r>
                      <a:r>
                        <a:rPr lang="en-US" sz="1200" b="1" dirty="0"/>
                        <a:t> effects</a:t>
                      </a:r>
                    </a:p>
                  </a:txBody>
                  <a:tcPr/>
                </a:tc>
                <a:extLst>
                  <a:ext uri="{0D108BD9-81ED-4DB2-BD59-A6C34878D82A}">
                    <a16:rowId xmlns:a16="http://schemas.microsoft.com/office/drawing/2014/main" val="1695435885"/>
                  </a:ext>
                </a:extLst>
              </a:tr>
              <a:tr h="244275">
                <a:tc vMerge="1">
                  <a:txBody>
                    <a:bodyPr/>
                    <a:lstStyle/>
                    <a:p>
                      <a:endParaRPr lang="en-US"/>
                    </a:p>
                  </a:txBody>
                  <a:tcPr/>
                </a:tc>
                <a:tc vMerge="1">
                  <a:txBody>
                    <a:bodyPr/>
                    <a:lstStyle/>
                    <a:p>
                      <a:endParaRPr lang="en-US"/>
                    </a:p>
                  </a:txBody>
                  <a:tcPr/>
                </a:tc>
                <a:tc rowSpan="2">
                  <a:txBody>
                    <a:bodyPr/>
                    <a:lstStyle/>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txBody>
                  <a:tcPr/>
                </a:tc>
                <a:extLst>
                  <a:ext uri="{0D108BD9-81ED-4DB2-BD59-A6C34878D82A}">
                    <a16:rowId xmlns:a16="http://schemas.microsoft.com/office/drawing/2014/main" val="2879182052"/>
                  </a:ext>
                </a:extLst>
              </a:tr>
              <a:tr h="3017520">
                <a:tc vMerge="1">
                  <a:txBody>
                    <a:bodyPr/>
                    <a:lstStyle/>
                    <a:p>
                      <a:endParaRPr lang="en-US"/>
                    </a:p>
                  </a:txBody>
                  <a:tcPr/>
                </a:tc>
                <a:tc>
                  <a:txBody>
                    <a:bodyPr/>
                    <a:lstStyle/>
                    <a:p>
                      <a:endParaRPr lang="en-US" sz="900" dirty="0"/>
                    </a:p>
                  </a:txBody>
                  <a:tcPr/>
                </a:tc>
                <a:tc vMerge="1">
                  <a:txBody>
                    <a:bodyPr/>
                    <a:lstStyle/>
                    <a:p>
                      <a:endParaRPr lang="en-US"/>
                    </a:p>
                  </a:txBody>
                  <a:tcPr/>
                </a:tc>
                <a:extLst>
                  <a:ext uri="{0D108BD9-81ED-4DB2-BD59-A6C34878D82A}">
                    <a16:rowId xmlns:a16="http://schemas.microsoft.com/office/drawing/2014/main" val="2178095812"/>
                  </a:ext>
                </a:extLst>
              </a:tr>
            </a:tbl>
          </a:graphicData>
        </a:graphic>
      </p:graphicFrame>
      <p:pic>
        <p:nvPicPr>
          <p:cNvPr id="4" name="Picture 3">
            <a:extLst>
              <a:ext uri="{FF2B5EF4-FFF2-40B4-BE49-F238E27FC236}">
                <a16:creationId xmlns:a16="http://schemas.microsoft.com/office/drawing/2014/main" id="{65E9D53C-A95C-40BD-A3D6-C99D16F15EF3}"/>
              </a:ext>
            </a:extLst>
          </p:cNvPr>
          <p:cNvPicPr>
            <a:picLocks noChangeAspect="1"/>
          </p:cNvPicPr>
          <p:nvPr/>
        </p:nvPicPr>
        <p:blipFill>
          <a:blip r:embed="rId2"/>
          <a:stretch>
            <a:fillRect/>
          </a:stretch>
        </p:blipFill>
        <p:spPr>
          <a:xfrm>
            <a:off x="8027264" y="3605170"/>
            <a:ext cx="4048095" cy="2688569"/>
          </a:xfrm>
          <a:prstGeom prst="rect">
            <a:avLst/>
          </a:prstGeom>
        </p:spPr>
      </p:pic>
      <p:grpSp>
        <p:nvGrpSpPr>
          <p:cNvPr id="5" name="Group 4">
            <a:extLst>
              <a:ext uri="{FF2B5EF4-FFF2-40B4-BE49-F238E27FC236}">
                <a16:creationId xmlns:a16="http://schemas.microsoft.com/office/drawing/2014/main" id="{6840F845-08D5-4958-BE1C-F6425AE534C0}"/>
              </a:ext>
            </a:extLst>
          </p:cNvPr>
          <p:cNvGrpSpPr/>
          <p:nvPr/>
        </p:nvGrpSpPr>
        <p:grpSpPr>
          <a:xfrm>
            <a:off x="4312630" y="4369177"/>
            <a:ext cx="633123" cy="606214"/>
            <a:chOff x="2777787" y="3879441"/>
            <a:chExt cx="1839933" cy="1734578"/>
          </a:xfrm>
        </p:grpSpPr>
        <p:pic>
          <p:nvPicPr>
            <p:cNvPr id="6" name="Picture 5">
              <a:extLst>
                <a:ext uri="{FF2B5EF4-FFF2-40B4-BE49-F238E27FC236}">
                  <a16:creationId xmlns:a16="http://schemas.microsoft.com/office/drawing/2014/main" id="{59558C9B-A0F2-4B30-9477-9E0DABAAC532}"/>
                </a:ext>
              </a:extLst>
            </p:cNvPr>
            <p:cNvPicPr>
              <a:picLocks noChangeAspect="1"/>
            </p:cNvPicPr>
            <p:nvPr/>
          </p:nvPicPr>
          <p:blipFill rotWithShape="1">
            <a:blip r:embed="rId3"/>
            <a:srcRect l="25073" t="19530" r="59814" b="48239"/>
            <a:stretch/>
          </p:blipFill>
          <p:spPr>
            <a:xfrm>
              <a:off x="2777787" y="3879441"/>
              <a:ext cx="1839933" cy="1709532"/>
            </a:xfrm>
            <a:prstGeom prst="rect">
              <a:avLst/>
            </a:prstGeom>
          </p:spPr>
        </p:pic>
        <p:cxnSp>
          <p:nvCxnSpPr>
            <p:cNvPr id="7" name="Straight Connector 6">
              <a:extLst>
                <a:ext uri="{FF2B5EF4-FFF2-40B4-BE49-F238E27FC236}">
                  <a16:creationId xmlns:a16="http://schemas.microsoft.com/office/drawing/2014/main" id="{48014AC0-EF59-4866-AB93-99A98E79C286}"/>
                </a:ext>
              </a:extLst>
            </p:cNvPr>
            <p:cNvCxnSpPr>
              <a:cxnSpLocks/>
            </p:cNvCxnSpPr>
            <p:nvPr/>
          </p:nvCxnSpPr>
          <p:spPr>
            <a:xfrm flipV="1">
              <a:off x="3090672" y="3879441"/>
              <a:ext cx="310896" cy="207927"/>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FF102D28-817F-4F5F-8E63-FDB9BF2D0C61}"/>
                </a:ext>
              </a:extLst>
            </p:cNvPr>
            <p:cNvCxnSpPr>
              <a:cxnSpLocks/>
            </p:cNvCxnSpPr>
            <p:nvPr/>
          </p:nvCxnSpPr>
          <p:spPr>
            <a:xfrm flipV="1">
              <a:off x="3670321" y="3879441"/>
              <a:ext cx="310896" cy="207927"/>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F256828D-D267-4A4B-91D8-B5A4E81DAB89}"/>
                </a:ext>
              </a:extLst>
            </p:cNvPr>
            <p:cNvCxnSpPr>
              <a:cxnSpLocks/>
            </p:cNvCxnSpPr>
            <p:nvPr/>
          </p:nvCxnSpPr>
          <p:spPr>
            <a:xfrm flipV="1">
              <a:off x="2777787" y="4379313"/>
              <a:ext cx="310896" cy="207927"/>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5591A80D-B5F0-4ED7-B522-23A35071D7AA}"/>
                </a:ext>
              </a:extLst>
            </p:cNvPr>
            <p:cNvCxnSpPr>
              <a:cxnSpLocks/>
            </p:cNvCxnSpPr>
            <p:nvPr/>
          </p:nvCxnSpPr>
          <p:spPr>
            <a:xfrm flipV="1">
              <a:off x="4239768" y="4918809"/>
              <a:ext cx="310896" cy="207927"/>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7D4CD3FD-443D-47BE-A70D-478840A13FBB}"/>
                </a:ext>
              </a:extLst>
            </p:cNvPr>
            <p:cNvCxnSpPr>
              <a:cxnSpLocks/>
            </p:cNvCxnSpPr>
            <p:nvPr/>
          </p:nvCxnSpPr>
          <p:spPr>
            <a:xfrm flipV="1">
              <a:off x="3977242" y="5386296"/>
              <a:ext cx="310896" cy="207927"/>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F1458682-4B67-4554-A62B-69285FB08ED2}"/>
                </a:ext>
              </a:extLst>
            </p:cNvPr>
            <p:cNvCxnSpPr>
              <a:cxnSpLocks/>
            </p:cNvCxnSpPr>
            <p:nvPr/>
          </p:nvCxnSpPr>
          <p:spPr>
            <a:xfrm flipV="1">
              <a:off x="3387850" y="5406092"/>
              <a:ext cx="310896" cy="207927"/>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A2C78827-5599-4423-8F69-F324C9B4E830}"/>
                </a:ext>
              </a:extLst>
            </p:cNvPr>
            <p:cNvCxnSpPr>
              <a:cxnSpLocks/>
            </p:cNvCxnSpPr>
            <p:nvPr/>
          </p:nvCxnSpPr>
          <p:spPr>
            <a:xfrm>
              <a:off x="4015010" y="3879441"/>
              <a:ext cx="310896" cy="207927"/>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E0192EA7-4633-4989-A384-2A780E3334C1}"/>
                </a:ext>
              </a:extLst>
            </p:cNvPr>
            <p:cNvCxnSpPr>
              <a:cxnSpLocks/>
            </p:cNvCxnSpPr>
            <p:nvPr/>
          </p:nvCxnSpPr>
          <p:spPr>
            <a:xfrm>
              <a:off x="3397192" y="3879441"/>
              <a:ext cx="310896" cy="207927"/>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CB478036-7519-4C7E-AA91-47A4D1DDF692}"/>
                </a:ext>
              </a:extLst>
            </p:cNvPr>
            <p:cNvCxnSpPr>
              <a:cxnSpLocks/>
            </p:cNvCxnSpPr>
            <p:nvPr/>
          </p:nvCxnSpPr>
          <p:spPr>
            <a:xfrm>
              <a:off x="3679862" y="5402050"/>
              <a:ext cx="335148" cy="186923"/>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06065E21-EC91-454F-910B-E65C01E679BA}"/>
                </a:ext>
              </a:extLst>
            </p:cNvPr>
            <p:cNvCxnSpPr>
              <a:cxnSpLocks/>
            </p:cNvCxnSpPr>
            <p:nvPr/>
          </p:nvCxnSpPr>
          <p:spPr>
            <a:xfrm>
              <a:off x="4306824" y="4399125"/>
              <a:ext cx="310896" cy="207927"/>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442083DD-8264-434C-B877-F25DA59E8BE9}"/>
                </a:ext>
              </a:extLst>
            </p:cNvPr>
            <p:cNvCxnSpPr>
              <a:cxnSpLocks/>
            </p:cNvCxnSpPr>
            <p:nvPr/>
          </p:nvCxnSpPr>
          <p:spPr>
            <a:xfrm>
              <a:off x="2777787" y="4876236"/>
              <a:ext cx="310896" cy="207927"/>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3B60B324-EDC6-4384-8C15-3C523EA13223}"/>
                </a:ext>
              </a:extLst>
            </p:cNvPr>
            <p:cNvCxnSpPr>
              <a:cxnSpLocks/>
            </p:cNvCxnSpPr>
            <p:nvPr/>
          </p:nvCxnSpPr>
          <p:spPr>
            <a:xfrm>
              <a:off x="3095838" y="5391547"/>
              <a:ext cx="310896" cy="207927"/>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196D1EDB-88B0-45ED-AD5F-EB404C4E5342}"/>
                </a:ext>
              </a:extLst>
            </p:cNvPr>
            <p:cNvCxnSpPr>
              <a:cxnSpLocks/>
            </p:cNvCxnSpPr>
            <p:nvPr/>
          </p:nvCxnSpPr>
          <p:spPr>
            <a:xfrm flipV="1">
              <a:off x="4306824" y="4087368"/>
              <a:ext cx="0" cy="329184"/>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24826230-938A-4324-8DB5-1DE6A2161149}"/>
                </a:ext>
              </a:extLst>
            </p:cNvPr>
            <p:cNvCxnSpPr>
              <a:cxnSpLocks/>
            </p:cNvCxnSpPr>
            <p:nvPr/>
          </p:nvCxnSpPr>
          <p:spPr>
            <a:xfrm flipH="1">
              <a:off x="3088683" y="4087368"/>
              <a:ext cx="7155" cy="291945"/>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6B5FCEF2-BB6E-4D57-942B-15D4FB90232E}"/>
                </a:ext>
              </a:extLst>
            </p:cNvPr>
            <p:cNvCxnSpPr>
              <a:cxnSpLocks/>
            </p:cNvCxnSpPr>
            <p:nvPr/>
          </p:nvCxnSpPr>
          <p:spPr>
            <a:xfrm flipH="1">
              <a:off x="3081528" y="5110105"/>
              <a:ext cx="7155" cy="291945"/>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7CEEC8F5-88E8-45AC-8844-B9220CB48CFB}"/>
                </a:ext>
              </a:extLst>
            </p:cNvPr>
            <p:cNvCxnSpPr>
              <a:cxnSpLocks/>
            </p:cNvCxnSpPr>
            <p:nvPr/>
          </p:nvCxnSpPr>
          <p:spPr>
            <a:xfrm flipH="1">
              <a:off x="4247718" y="5109442"/>
              <a:ext cx="7155" cy="291945"/>
            </a:xfrm>
            <a:prstGeom prst="line">
              <a:avLst/>
            </a:prstGeom>
          </p:spPr>
          <p:style>
            <a:lnRef idx="1">
              <a:schemeClr val="dk1"/>
            </a:lnRef>
            <a:fillRef idx="0">
              <a:schemeClr val="dk1"/>
            </a:fillRef>
            <a:effectRef idx="0">
              <a:schemeClr val="dk1"/>
            </a:effectRef>
            <a:fontRef idx="minor">
              <a:schemeClr val="tx1"/>
            </a:fontRef>
          </p:style>
        </p:cxnSp>
      </p:grpSp>
      <p:pic>
        <p:nvPicPr>
          <p:cNvPr id="23" name="Picture 22">
            <a:extLst>
              <a:ext uri="{FF2B5EF4-FFF2-40B4-BE49-F238E27FC236}">
                <a16:creationId xmlns:a16="http://schemas.microsoft.com/office/drawing/2014/main" id="{4F418ECF-61A8-4633-AD9D-D56F277E6719}"/>
              </a:ext>
            </a:extLst>
          </p:cNvPr>
          <p:cNvPicPr>
            <a:picLocks noChangeAspect="1"/>
          </p:cNvPicPr>
          <p:nvPr/>
        </p:nvPicPr>
        <p:blipFill>
          <a:blip r:embed="rId4"/>
          <a:stretch>
            <a:fillRect/>
          </a:stretch>
        </p:blipFill>
        <p:spPr>
          <a:xfrm>
            <a:off x="6663013" y="4079802"/>
            <a:ext cx="1241759" cy="1172126"/>
          </a:xfrm>
          <a:prstGeom prst="rect">
            <a:avLst/>
          </a:prstGeom>
        </p:spPr>
      </p:pic>
      <p:sp>
        <p:nvSpPr>
          <p:cNvPr id="24" name="TextBox 23">
            <a:extLst>
              <a:ext uri="{FF2B5EF4-FFF2-40B4-BE49-F238E27FC236}">
                <a16:creationId xmlns:a16="http://schemas.microsoft.com/office/drawing/2014/main" id="{E2D220AF-1ECB-4237-8E71-FE0983AA3EC9}"/>
              </a:ext>
            </a:extLst>
          </p:cNvPr>
          <p:cNvSpPr txBox="1"/>
          <p:nvPr/>
        </p:nvSpPr>
        <p:spPr>
          <a:xfrm>
            <a:off x="4312630" y="4158326"/>
            <a:ext cx="1047215" cy="246221"/>
          </a:xfrm>
          <a:prstGeom prst="rect">
            <a:avLst/>
          </a:prstGeom>
          <a:noFill/>
        </p:spPr>
        <p:txBody>
          <a:bodyPr wrap="square" rtlCol="0">
            <a:spAutoFit/>
          </a:bodyPr>
          <a:lstStyle/>
          <a:p>
            <a:r>
              <a:rPr lang="en-US" sz="1000" b="1" dirty="0"/>
              <a:t>7 HEX Cluster</a:t>
            </a:r>
          </a:p>
        </p:txBody>
      </p:sp>
      <p:sp>
        <p:nvSpPr>
          <p:cNvPr id="25" name="TextBox 24">
            <a:extLst>
              <a:ext uri="{FF2B5EF4-FFF2-40B4-BE49-F238E27FC236}">
                <a16:creationId xmlns:a16="http://schemas.microsoft.com/office/drawing/2014/main" id="{73A073AE-EDB3-4382-BDFF-96CF5EFCD4F8}"/>
              </a:ext>
            </a:extLst>
          </p:cNvPr>
          <p:cNvSpPr txBox="1"/>
          <p:nvPr/>
        </p:nvSpPr>
        <p:spPr>
          <a:xfrm>
            <a:off x="5655403" y="4146555"/>
            <a:ext cx="881193" cy="246221"/>
          </a:xfrm>
          <a:prstGeom prst="rect">
            <a:avLst/>
          </a:prstGeom>
          <a:noFill/>
        </p:spPr>
        <p:txBody>
          <a:bodyPr wrap="square" rtlCol="0">
            <a:spAutoFit/>
          </a:bodyPr>
          <a:lstStyle/>
          <a:p>
            <a:r>
              <a:rPr lang="en-US" sz="1000" b="1" dirty="0"/>
              <a:t>Unit marker</a:t>
            </a:r>
          </a:p>
        </p:txBody>
      </p:sp>
      <p:sp>
        <p:nvSpPr>
          <p:cNvPr id="26" name="TextBox 25">
            <a:extLst>
              <a:ext uri="{FF2B5EF4-FFF2-40B4-BE49-F238E27FC236}">
                <a16:creationId xmlns:a16="http://schemas.microsoft.com/office/drawing/2014/main" id="{13C6EEE7-26C1-42F4-A324-A9A3202CE9E2}"/>
              </a:ext>
            </a:extLst>
          </p:cNvPr>
          <p:cNvSpPr txBox="1"/>
          <p:nvPr/>
        </p:nvSpPr>
        <p:spPr>
          <a:xfrm>
            <a:off x="5641385" y="4693981"/>
            <a:ext cx="881193" cy="400110"/>
          </a:xfrm>
          <a:prstGeom prst="rect">
            <a:avLst/>
          </a:prstGeom>
          <a:noFill/>
          <a:ln>
            <a:solidFill>
              <a:srgbClr val="FFC000"/>
            </a:solidFill>
          </a:ln>
        </p:spPr>
        <p:txBody>
          <a:bodyPr wrap="square" rtlCol="0">
            <a:spAutoFit/>
          </a:bodyPr>
          <a:lstStyle/>
          <a:p>
            <a:r>
              <a:rPr lang="en-US" sz="1000" dirty="0"/>
              <a:t>Attack multiplier</a:t>
            </a:r>
          </a:p>
        </p:txBody>
      </p:sp>
      <p:sp>
        <p:nvSpPr>
          <p:cNvPr id="27" name="TextBox 26">
            <a:extLst>
              <a:ext uri="{FF2B5EF4-FFF2-40B4-BE49-F238E27FC236}">
                <a16:creationId xmlns:a16="http://schemas.microsoft.com/office/drawing/2014/main" id="{431EC55B-EB49-44F6-9C76-B204CBF05122}"/>
              </a:ext>
            </a:extLst>
          </p:cNvPr>
          <p:cNvSpPr txBox="1"/>
          <p:nvPr/>
        </p:nvSpPr>
        <p:spPr>
          <a:xfrm>
            <a:off x="5643902" y="5184351"/>
            <a:ext cx="995310" cy="246221"/>
          </a:xfrm>
          <a:prstGeom prst="rect">
            <a:avLst/>
          </a:prstGeom>
          <a:noFill/>
          <a:ln>
            <a:solidFill>
              <a:srgbClr val="00B050"/>
            </a:solidFill>
          </a:ln>
        </p:spPr>
        <p:txBody>
          <a:bodyPr wrap="square" rtlCol="0">
            <a:spAutoFit/>
          </a:bodyPr>
          <a:lstStyle/>
          <a:p>
            <a:r>
              <a:rPr lang="en-US" sz="1000" dirty="0"/>
              <a:t>Weapon range</a:t>
            </a:r>
          </a:p>
        </p:txBody>
      </p:sp>
      <p:sp>
        <p:nvSpPr>
          <p:cNvPr id="28" name="TextBox 27">
            <a:extLst>
              <a:ext uri="{FF2B5EF4-FFF2-40B4-BE49-F238E27FC236}">
                <a16:creationId xmlns:a16="http://schemas.microsoft.com/office/drawing/2014/main" id="{421012F5-380B-4F5E-ABDE-A79F565FABC3}"/>
              </a:ext>
            </a:extLst>
          </p:cNvPr>
          <p:cNvSpPr txBox="1"/>
          <p:nvPr/>
        </p:nvSpPr>
        <p:spPr>
          <a:xfrm>
            <a:off x="6017892" y="5609022"/>
            <a:ext cx="881193" cy="400110"/>
          </a:xfrm>
          <a:prstGeom prst="rect">
            <a:avLst/>
          </a:prstGeom>
          <a:noFill/>
          <a:ln>
            <a:solidFill>
              <a:schemeClr val="tx1"/>
            </a:solidFill>
          </a:ln>
        </p:spPr>
        <p:txBody>
          <a:bodyPr wrap="square" rtlCol="0">
            <a:spAutoFit/>
          </a:bodyPr>
          <a:lstStyle/>
          <a:p>
            <a:r>
              <a:rPr lang="en-US" sz="1000" dirty="0"/>
              <a:t>Armor multiplier</a:t>
            </a:r>
          </a:p>
        </p:txBody>
      </p:sp>
      <p:sp>
        <p:nvSpPr>
          <p:cNvPr id="29" name="TextBox 28">
            <a:extLst>
              <a:ext uri="{FF2B5EF4-FFF2-40B4-BE49-F238E27FC236}">
                <a16:creationId xmlns:a16="http://schemas.microsoft.com/office/drawing/2014/main" id="{57B99235-55BA-4A30-9FD8-3B8C7DC1742E}"/>
              </a:ext>
            </a:extLst>
          </p:cNvPr>
          <p:cNvSpPr txBox="1"/>
          <p:nvPr/>
        </p:nvSpPr>
        <p:spPr>
          <a:xfrm>
            <a:off x="6964657" y="5655663"/>
            <a:ext cx="805281" cy="400110"/>
          </a:xfrm>
          <a:prstGeom prst="rect">
            <a:avLst/>
          </a:prstGeom>
          <a:noFill/>
          <a:ln>
            <a:solidFill>
              <a:srgbClr val="FF0000"/>
            </a:solidFill>
          </a:ln>
        </p:spPr>
        <p:txBody>
          <a:bodyPr wrap="square" rtlCol="0">
            <a:spAutoFit/>
          </a:bodyPr>
          <a:lstStyle/>
          <a:p>
            <a:r>
              <a:rPr lang="en-US" sz="1000" dirty="0"/>
              <a:t>Movement point</a:t>
            </a:r>
          </a:p>
        </p:txBody>
      </p:sp>
      <p:pic>
        <p:nvPicPr>
          <p:cNvPr id="30" name="Picture 29">
            <a:extLst>
              <a:ext uri="{FF2B5EF4-FFF2-40B4-BE49-F238E27FC236}">
                <a16:creationId xmlns:a16="http://schemas.microsoft.com/office/drawing/2014/main" id="{76F0F2E2-7DCD-4D3B-AF99-E5315757C781}"/>
              </a:ext>
            </a:extLst>
          </p:cNvPr>
          <p:cNvPicPr>
            <a:picLocks noChangeAspect="1"/>
          </p:cNvPicPr>
          <p:nvPr/>
        </p:nvPicPr>
        <p:blipFill>
          <a:blip r:embed="rId5"/>
          <a:stretch>
            <a:fillRect/>
          </a:stretch>
        </p:blipFill>
        <p:spPr>
          <a:xfrm>
            <a:off x="7046602" y="6083209"/>
            <a:ext cx="805280" cy="752598"/>
          </a:xfrm>
          <a:prstGeom prst="rect">
            <a:avLst/>
          </a:prstGeom>
        </p:spPr>
      </p:pic>
      <p:cxnSp>
        <p:nvCxnSpPr>
          <p:cNvPr id="31" name="Straight Arrow Connector 30">
            <a:extLst>
              <a:ext uri="{FF2B5EF4-FFF2-40B4-BE49-F238E27FC236}">
                <a16:creationId xmlns:a16="http://schemas.microsoft.com/office/drawing/2014/main" id="{CB4A5ED0-AF8F-4CB2-ABE5-691B76F36C08}"/>
              </a:ext>
            </a:extLst>
          </p:cNvPr>
          <p:cNvCxnSpPr>
            <a:cxnSpLocks/>
            <a:stCxn id="28" idx="0"/>
          </p:cNvCxnSpPr>
          <p:nvPr/>
        </p:nvCxnSpPr>
        <p:spPr>
          <a:xfrm flipV="1">
            <a:off x="6458489" y="5122904"/>
            <a:ext cx="935916" cy="4861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E0F4B2D2-78F4-4BC6-8379-EA8BA4C0356B}"/>
              </a:ext>
            </a:extLst>
          </p:cNvPr>
          <p:cNvCxnSpPr>
            <a:cxnSpLocks/>
          </p:cNvCxnSpPr>
          <p:nvPr/>
        </p:nvCxnSpPr>
        <p:spPr>
          <a:xfrm flipV="1">
            <a:off x="7505579" y="5054359"/>
            <a:ext cx="34543" cy="60336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19367CCB-1C5B-4E54-B202-FF9950DC6795}"/>
              </a:ext>
            </a:extLst>
          </p:cNvPr>
          <p:cNvCxnSpPr>
            <a:cxnSpLocks/>
          </p:cNvCxnSpPr>
          <p:nvPr/>
        </p:nvCxnSpPr>
        <p:spPr>
          <a:xfrm flipV="1">
            <a:off x="6656604" y="5122904"/>
            <a:ext cx="479248" cy="17233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94A4639E-8B46-4FBC-A18D-04AFE8F94A29}"/>
              </a:ext>
            </a:extLst>
          </p:cNvPr>
          <p:cNvCxnSpPr>
            <a:cxnSpLocks/>
          </p:cNvCxnSpPr>
          <p:nvPr/>
        </p:nvCxnSpPr>
        <p:spPr>
          <a:xfrm>
            <a:off x="6546372" y="4901078"/>
            <a:ext cx="383652" cy="107845"/>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D1AC937-D8FA-4EF1-9BA5-90133D0D0104}"/>
              </a:ext>
            </a:extLst>
          </p:cNvPr>
          <p:cNvSpPr txBox="1"/>
          <p:nvPr/>
        </p:nvSpPr>
        <p:spPr>
          <a:xfrm>
            <a:off x="6269560" y="6182509"/>
            <a:ext cx="881193" cy="553998"/>
          </a:xfrm>
          <a:prstGeom prst="rect">
            <a:avLst/>
          </a:prstGeom>
          <a:noFill/>
        </p:spPr>
        <p:txBody>
          <a:bodyPr wrap="square" rtlCol="0">
            <a:spAutoFit/>
          </a:bodyPr>
          <a:lstStyle/>
          <a:p>
            <a:r>
              <a:rPr lang="en-US" sz="1000" b="1" dirty="0"/>
              <a:t>Unit marker lost one platoon</a:t>
            </a:r>
          </a:p>
        </p:txBody>
      </p:sp>
      <p:pic>
        <p:nvPicPr>
          <p:cNvPr id="46" name="Picture 45">
            <a:extLst>
              <a:ext uri="{FF2B5EF4-FFF2-40B4-BE49-F238E27FC236}">
                <a16:creationId xmlns:a16="http://schemas.microsoft.com/office/drawing/2014/main" id="{3AB10BCC-5EC4-41C4-9E73-08341E94212D}"/>
              </a:ext>
            </a:extLst>
          </p:cNvPr>
          <p:cNvPicPr>
            <a:picLocks noChangeAspect="1"/>
          </p:cNvPicPr>
          <p:nvPr/>
        </p:nvPicPr>
        <p:blipFill>
          <a:blip r:embed="rId6"/>
          <a:stretch>
            <a:fillRect/>
          </a:stretch>
        </p:blipFill>
        <p:spPr>
          <a:xfrm>
            <a:off x="3595875" y="5311765"/>
            <a:ext cx="536494" cy="615749"/>
          </a:xfrm>
          <a:prstGeom prst="rect">
            <a:avLst/>
          </a:prstGeom>
        </p:spPr>
      </p:pic>
      <p:pic>
        <p:nvPicPr>
          <p:cNvPr id="47" name="Picture 46">
            <a:extLst>
              <a:ext uri="{FF2B5EF4-FFF2-40B4-BE49-F238E27FC236}">
                <a16:creationId xmlns:a16="http://schemas.microsoft.com/office/drawing/2014/main" id="{811AF120-7CF5-46EF-98D5-933ED825E27D}"/>
              </a:ext>
            </a:extLst>
          </p:cNvPr>
          <p:cNvPicPr>
            <a:picLocks noChangeAspect="1"/>
          </p:cNvPicPr>
          <p:nvPr/>
        </p:nvPicPr>
        <p:blipFill>
          <a:blip r:embed="rId7"/>
          <a:stretch>
            <a:fillRect/>
          </a:stretch>
        </p:blipFill>
        <p:spPr>
          <a:xfrm>
            <a:off x="3605653" y="1954781"/>
            <a:ext cx="585267" cy="701101"/>
          </a:xfrm>
          <a:prstGeom prst="rect">
            <a:avLst/>
          </a:prstGeom>
        </p:spPr>
      </p:pic>
      <p:pic>
        <p:nvPicPr>
          <p:cNvPr id="48" name="Picture 47">
            <a:extLst>
              <a:ext uri="{FF2B5EF4-FFF2-40B4-BE49-F238E27FC236}">
                <a16:creationId xmlns:a16="http://schemas.microsoft.com/office/drawing/2014/main" id="{E4A674C9-0DF6-48D2-9F7E-9222FA6E34BF}"/>
              </a:ext>
            </a:extLst>
          </p:cNvPr>
          <p:cNvPicPr>
            <a:picLocks noChangeAspect="1"/>
          </p:cNvPicPr>
          <p:nvPr/>
        </p:nvPicPr>
        <p:blipFill>
          <a:blip r:embed="rId8"/>
          <a:stretch>
            <a:fillRect/>
          </a:stretch>
        </p:blipFill>
        <p:spPr>
          <a:xfrm>
            <a:off x="3586730" y="4419520"/>
            <a:ext cx="554784" cy="658425"/>
          </a:xfrm>
          <a:prstGeom prst="rect">
            <a:avLst/>
          </a:prstGeom>
        </p:spPr>
      </p:pic>
      <p:pic>
        <p:nvPicPr>
          <p:cNvPr id="49" name="Picture 48">
            <a:extLst>
              <a:ext uri="{FF2B5EF4-FFF2-40B4-BE49-F238E27FC236}">
                <a16:creationId xmlns:a16="http://schemas.microsoft.com/office/drawing/2014/main" id="{0CA7706B-E882-4292-B6DD-656317961EB2}"/>
              </a:ext>
            </a:extLst>
          </p:cNvPr>
          <p:cNvPicPr>
            <a:picLocks noChangeAspect="1"/>
          </p:cNvPicPr>
          <p:nvPr/>
        </p:nvPicPr>
        <p:blipFill>
          <a:blip r:embed="rId9"/>
          <a:stretch>
            <a:fillRect/>
          </a:stretch>
        </p:blipFill>
        <p:spPr>
          <a:xfrm>
            <a:off x="4221756" y="6240099"/>
            <a:ext cx="621846" cy="530398"/>
          </a:xfrm>
          <a:prstGeom prst="rect">
            <a:avLst/>
          </a:prstGeom>
        </p:spPr>
      </p:pic>
      <p:pic>
        <p:nvPicPr>
          <p:cNvPr id="50" name="Picture 49">
            <a:extLst>
              <a:ext uri="{FF2B5EF4-FFF2-40B4-BE49-F238E27FC236}">
                <a16:creationId xmlns:a16="http://schemas.microsoft.com/office/drawing/2014/main" id="{886DBAED-0601-4242-8E92-7C495E0701C6}"/>
              </a:ext>
            </a:extLst>
          </p:cNvPr>
          <p:cNvPicPr>
            <a:picLocks noChangeAspect="1"/>
          </p:cNvPicPr>
          <p:nvPr/>
        </p:nvPicPr>
        <p:blipFill>
          <a:blip r:embed="rId10"/>
          <a:stretch>
            <a:fillRect/>
          </a:stretch>
        </p:blipFill>
        <p:spPr>
          <a:xfrm>
            <a:off x="4221756" y="5715798"/>
            <a:ext cx="627942" cy="524301"/>
          </a:xfrm>
          <a:prstGeom prst="rect">
            <a:avLst/>
          </a:prstGeom>
        </p:spPr>
      </p:pic>
      <p:pic>
        <p:nvPicPr>
          <p:cNvPr id="51" name="Picture 50">
            <a:extLst>
              <a:ext uri="{FF2B5EF4-FFF2-40B4-BE49-F238E27FC236}">
                <a16:creationId xmlns:a16="http://schemas.microsoft.com/office/drawing/2014/main" id="{BD35D85D-E0A4-41B9-A8E0-EF524E1CE810}"/>
              </a:ext>
            </a:extLst>
          </p:cNvPr>
          <p:cNvPicPr>
            <a:picLocks noChangeAspect="1"/>
          </p:cNvPicPr>
          <p:nvPr/>
        </p:nvPicPr>
        <p:blipFill>
          <a:blip r:embed="rId11"/>
          <a:stretch>
            <a:fillRect/>
          </a:stretch>
        </p:blipFill>
        <p:spPr>
          <a:xfrm>
            <a:off x="4221756" y="5192329"/>
            <a:ext cx="627942" cy="524301"/>
          </a:xfrm>
          <a:prstGeom prst="rect">
            <a:avLst/>
          </a:prstGeom>
        </p:spPr>
      </p:pic>
      <p:sp>
        <p:nvSpPr>
          <p:cNvPr id="52" name="TextBox 51">
            <a:extLst>
              <a:ext uri="{FF2B5EF4-FFF2-40B4-BE49-F238E27FC236}">
                <a16:creationId xmlns:a16="http://schemas.microsoft.com/office/drawing/2014/main" id="{66863FE8-FE56-4783-9D78-CDA00DB0647E}"/>
              </a:ext>
            </a:extLst>
          </p:cNvPr>
          <p:cNvSpPr txBox="1"/>
          <p:nvPr/>
        </p:nvSpPr>
        <p:spPr>
          <a:xfrm>
            <a:off x="4139646" y="5003781"/>
            <a:ext cx="1127749" cy="246221"/>
          </a:xfrm>
          <a:prstGeom prst="rect">
            <a:avLst/>
          </a:prstGeom>
          <a:noFill/>
        </p:spPr>
        <p:txBody>
          <a:bodyPr wrap="square" rtlCol="0">
            <a:spAutoFit/>
          </a:bodyPr>
          <a:lstStyle/>
          <a:p>
            <a:r>
              <a:rPr lang="en-US" sz="1000" b="1" dirty="0"/>
              <a:t>Effects markers </a:t>
            </a:r>
          </a:p>
        </p:txBody>
      </p:sp>
      <p:pic>
        <p:nvPicPr>
          <p:cNvPr id="3" name="Picture 2">
            <a:extLst>
              <a:ext uri="{FF2B5EF4-FFF2-40B4-BE49-F238E27FC236}">
                <a16:creationId xmlns:a16="http://schemas.microsoft.com/office/drawing/2014/main" id="{EA02C8F5-DAB1-47F5-94D0-F2F0ED8D76F3}"/>
              </a:ext>
            </a:extLst>
          </p:cNvPr>
          <p:cNvPicPr>
            <a:picLocks noChangeAspect="1"/>
          </p:cNvPicPr>
          <p:nvPr/>
        </p:nvPicPr>
        <p:blipFill>
          <a:blip r:embed="rId12"/>
          <a:stretch>
            <a:fillRect/>
          </a:stretch>
        </p:blipFill>
        <p:spPr>
          <a:xfrm>
            <a:off x="5626740" y="6150779"/>
            <a:ext cx="627942" cy="685028"/>
          </a:xfrm>
          <a:prstGeom prst="rect">
            <a:avLst/>
          </a:prstGeom>
        </p:spPr>
      </p:pic>
      <p:sp>
        <p:nvSpPr>
          <p:cNvPr id="43" name="TextBox 42">
            <a:extLst>
              <a:ext uri="{FF2B5EF4-FFF2-40B4-BE49-F238E27FC236}">
                <a16:creationId xmlns:a16="http://schemas.microsoft.com/office/drawing/2014/main" id="{1D5397D7-1984-40B4-A1B4-CE5E25C572BB}"/>
              </a:ext>
            </a:extLst>
          </p:cNvPr>
          <p:cNvSpPr txBox="1"/>
          <p:nvPr/>
        </p:nvSpPr>
        <p:spPr>
          <a:xfrm>
            <a:off x="4892263" y="6198448"/>
            <a:ext cx="881193" cy="707886"/>
          </a:xfrm>
          <a:prstGeom prst="rect">
            <a:avLst/>
          </a:prstGeom>
          <a:noFill/>
        </p:spPr>
        <p:txBody>
          <a:bodyPr wrap="square" rtlCol="0">
            <a:spAutoFit/>
          </a:bodyPr>
          <a:lstStyle/>
          <a:p>
            <a:r>
              <a:rPr lang="en-US" sz="1000" b="1" dirty="0"/>
              <a:t>Marker indicating only one platoon left</a:t>
            </a:r>
          </a:p>
        </p:txBody>
      </p:sp>
    </p:spTree>
    <p:extLst>
      <p:ext uri="{BB962C8B-B14F-4D97-AF65-F5344CB8AC3E}">
        <p14:creationId xmlns:p14="http://schemas.microsoft.com/office/powerpoint/2010/main" val="34419884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2898</TotalTime>
  <Words>1964</Words>
  <Application>Microsoft Office PowerPoint</Application>
  <PresentationFormat>Widescreen</PresentationFormat>
  <Paragraphs>196</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Office Theme</vt:lpstr>
      <vt:lpstr>WARGAME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WARGAME</dc:title>
  <dc:creator>Peter Søndergaard</dc:creator>
  <cp:lastModifiedBy>Peter Søndergaard</cp:lastModifiedBy>
  <cp:revision>5</cp:revision>
  <dcterms:created xsi:type="dcterms:W3CDTF">2021-03-04T22:29:26Z</dcterms:created>
  <dcterms:modified xsi:type="dcterms:W3CDTF">2021-03-21T18:25:22Z</dcterms:modified>
</cp:coreProperties>
</file>